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3"/>
    <p:sldId id="257" r:id="rId34"/>
    <p:sldId id="258" r:id="rId35"/>
    <p:sldId id="259" r:id="rId36"/>
    <p:sldId id="260" r:id="rId37"/>
    <p:sldId id="261" r:id="rId38"/>
    <p:sldId id="262" r:id="rId39"/>
    <p:sldId id="263" r:id="rId40"/>
    <p:sldId id="264" r:id="rId41"/>
    <p:sldId id="265" r:id="rId42"/>
    <p:sldId id="266" r:id="rId43"/>
    <p:sldId id="267" r:id="rId44"/>
    <p:sldId id="268" r:id="rId45"/>
    <p:sldId id="269" r:id="rId46"/>
    <p:sldId id="270" r:id="rId47"/>
    <p:sldId id="271" r:id="rId48"/>
    <p:sldId id="272" r:id="rId49"/>
    <p:sldId id="273" r:id="rId50"/>
    <p:sldId id="274" r:id="rId51"/>
    <p:sldId id="275" r:id="rId52"/>
    <p:sldId id="276" r:id="rId53"/>
    <p:sldId id="277" r:id="rId54"/>
    <p:sldId id="278" r:id="rId55"/>
    <p:sldId id="279" r:id="rId56"/>
    <p:sldId id="280" r:id="rId57"/>
    <p:sldId id="281" r:id="rId58"/>
    <p:sldId id="282" r:id="rId59"/>
    <p:sldId id="283" r:id="rId60"/>
    <p:sldId id="284" r:id="rId61"/>
    <p:sldId id="285" r:id="rId62"/>
    <p:sldId id="286" r:id="rId63"/>
    <p:sldId id="287" r:id="rId64"/>
    <p:sldId id="288" r:id="rId65"/>
    <p:sldId id="289" r:id="rId66"/>
    <p:sldId id="290" r:id="rId67"/>
    <p:sldId id="291" r:id="rId68"/>
    <p:sldId id="292" r:id="rId69"/>
    <p:sldId id="293" r:id="rId70"/>
    <p:sldId id="294" r:id="rId71"/>
    <p:sldId id="295" r:id="rId72"/>
    <p:sldId id="296" r:id="rId73"/>
    <p:sldId id="297" r:id="rId74"/>
  </p:sldIdLst>
  <p:sldSz cx="18288000" cy="10287000"/>
  <p:notesSz cx="6858000" cy="9144000"/>
  <p:embeddedFontLst>
    <p:embeddedFont>
      <p:font typeface="Ubuntu" charset="1" panose="020B0504030602030204"/>
      <p:regular r:id="rId6"/>
    </p:embeddedFont>
    <p:embeddedFont>
      <p:font typeface="Ubuntu Bold" charset="1" panose="020B0804030602030204"/>
      <p:regular r:id="rId7"/>
    </p:embeddedFont>
    <p:embeddedFont>
      <p:font typeface="Ubuntu Italics" charset="1" panose="020B05040306020A0204"/>
      <p:regular r:id="rId8"/>
    </p:embeddedFont>
    <p:embeddedFont>
      <p:font typeface="Ubuntu Bold Italics" charset="1" panose="020B08040306020A0204"/>
      <p:regular r:id="rId9"/>
    </p:embeddedFont>
    <p:embeddedFont>
      <p:font typeface="Lora" charset="1" panose="00000500000000000000"/>
      <p:regular r:id="rId10"/>
    </p:embeddedFont>
    <p:embeddedFont>
      <p:font typeface="Lora Bold" charset="1" panose="00000800000000000000"/>
      <p:regular r:id="rId11"/>
    </p:embeddedFont>
    <p:embeddedFont>
      <p:font typeface="Lora Italics" charset="1" panose="00000500000000000000"/>
      <p:regular r:id="rId12"/>
    </p:embeddedFont>
    <p:embeddedFont>
      <p:font typeface="Lora Bold Italics" charset="1" panose="00000800000000000000"/>
      <p:regular r:id="rId13"/>
    </p:embeddedFont>
    <p:embeddedFont>
      <p:font typeface="Arimo" charset="1" panose="020B0604020202020204"/>
      <p:regular r:id="rId14"/>
    </p:embeddedFont>
    <p:embeddedFont>
      <p:font typeface="Arimo Bold" charset="1" panose="020B0704020202020204"/>
      <p:regular r:id="rId15"/>
    </p:embeddedFont>
    <p:embeddedFont>
      <p:font typeface="Arimo Italics" charset="1" panose="020B0604020202090204"/>
      <p:regular r:id="rId16"/>
    </p:embeddedFont>
    <p:embeddedFont>
      <p:font typeface="Arimo Bold Italics" charset="1" panose="020B0704020202090204"/>
      <p:regular r:id="rId17"/>
    </p:embeddedFont>
    <p:embeddedFont>
      <p:font typeface="Mukta Mahee Extra Bold" charset="1" panose="020B0000000000000000"/>
      <p:regular r:id="rId18"/>
    </p:embeddedFont>
    <p:embeddedFont>
      <p:font typeface="Open Sans Light" charset="1" panose="020B0306030504020204"/>
      <p:regular r:id="rId19"/>
    </p:embeddedFont>
    <p:embeddedFont>
      <p:font typeface="Open Sans Light Bold" charset="1" panose="020B0806030504020204"/>
      <p:regular r:id="rId20"/>
    </p:embeddedFont>
    <p:embeddedFont>
      <p:font typeface="Open Sans Light Italics" charset="1" panose="020B0306030504020204"/>
      <p:regular r:id="rId21"/>
    </p:embeddedFont>
    <p:embeddedFont>
      <p:font typeface="Open Sans Light Bold Italics" charset="1" panose="020B0806030504020204"/>
      <p:regular r:id="rId22"/>
    </p:embeddedFont>
    <p:embeddedFont>
      <p:font typeface="Open Sans" charset="1" panose="020B0606030504020204"/>
      <p:regular r:id="rId23"/>
    </p:embeddedFont>
    <p:embeddedFont>
      <p:font typeface="Open Sans Bold" charset="1" panose="020B0806030504020204"/>
      <p:regular r:id="rId24"/>
    </p:embeddedFont>
    <p:embeddedFont>
      <p:font typeface="Open Sans Italics" charset="1" panose="020B0606030504020204"/>
      <p:regular r:id="rId25"/>
    </p:embeddedFont>
    <p:embeddedFont>
      <p:font typeface="Open Sans Bold Italics" charset="1" panose="020B0806030504020204"/>
      <p:regular r:id="rId26"/>
    </p:embeddedFont>
    <p:embeddedFont>
      <p:font typeface="Nora" charset="1" panose="00000500000000000000"/>
      <p:regular r:id="rId27"/>
    </p:embeddedFont>
    <p:embeddedFont>
      <p:font typeface="Nora Bold" charset="1" panose="00000800000000000000"/>
      <p:regular r:id="rId28"/>
    </p:embeddedFont>
    <p:embeddedFont>
      <p:font typeface="Canva Sans" charset="1" panose="020B0503030501040103"/>
      <p:regular r:id="rId29"/>
    </p:embeddedFont>
    <p:embeddedFont>
      <p:font typeface="Canva Sans Bold" charset="1" panose="020B0803030501040103"/>
      <p:regular r:id="rId30"/>
    </p:embeddedFont>
    <p:embeddedFont>
      <p:font typeface="Canva Sans Italics" charset="1" panose="020B0503030501040103"/>
      <p:regular r:id="rId31"/>
    </p:embeddedFont>
    <p:embeddedFont>
      <p:font typeface="Canva Sans Bold Italics" charset="1" panose="020B0803030501040103"/>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slides/slide1.xml" Type="http://schemas.openxmlformats.org/officeDocument/2006/relationships/slide"/><Relationship Id="rId34" Target="slides/slide2.xml" Type="http://schemas.openxmlformats.org/officeDocument/2006/relationships/slide"/><Relationship Id="rId35" Target="slides/slide3.xml" Type="http://schemas.openxmlformats.org/officeDocument/2006/relationships/slide"/><Relationship Id="rId36" Target="slides/slide4.xml" Type="http://schemas.openxmlformats.org/officeDocument/2006/relationships/slide"/><Relationship Id="rId37" Target="slides/slide5.xml" Type="http://schemas.openxmlformats.org/officeDocument/2006/relationships/slide"/><Relationship Id="rId38" Target="slides/slide6.xml" Type="http://schemas.openxmlformats.org/officeDocument/2006/relationships/slide"/><Relationship Id="rId39" Target="slides/slide7.xml" Type="http://schemas.openxmlformats.org/officeDocument/2006/relationships/slide"/><Relationship Id="rId4" Target="theme/theme1.xml" Type="http://schemas.openxmlformats.org/officeDocument/2006/relationships/theme"/><Relationship Id="rId40" Target="slides/slide8.xml" Type="http://schemas.openxmlformats.org/officeDocument/2006/relationships/slide"/><Relationship Id="rId41" Target="slides/slide9.xml" Type="http://schemas.openxmlformats.org/officeDocument/2006/relationships/slide"/><Relationship Id="rId42" Target="slides/slide10.xml" Type="http://schemas.openxmlformats.org/officeDocument/2006/relationships/slide"/><Relationship Id="rId43" Target="slides/slide11.xml" Type="http://schemas.openxmlformats.org/officeDocument/2006/relationships/slide"/><Relationship Id="rId44" Target="slides/slide12.xml" Type="http://schemas.openxmlformats.org/officeDocument/2006/relationships/slide"/><Relationship Id="rId45" Target="slides/slide13.xml" Type="http://schemas.openxmlformats.org/officeDocument/2006/relationships/slide"/><Relationship Id="rId46" Target="slides/slide14.xml" Type="http://schemas.openxmlformats.org/officeDocument/2006/relationships/slide"/><Relationship Id="rId47" Target="slides/slide15.xml" Type="http://schemas.openxmlformats.org/officeDocument/2006/relationships/slide"/><Relationship Id="rId48" Target="slides/slide16.xml" Type="http://schemas.openxmlformats.org/officeDocument/2006/relationships/slide"/><Relationship Id="rId49" Target="slides/slide17.xml" Type="http://schemas.openxmlformats.org/officeDocument/2006/relationships/slide"/><Relationship Id="rId5" Target="tableStyles.xml" Type="http://schemas.openxmlformats.org/officeDocument/2006/relationships/tableStyles"/><Relationship Id="rId50" Target="slides/slide18.xml" Type="http://schemas.openxmlformats.org/officeDocument/2006/relationships/slide"/><Relationship Id="rId51" Target="slides/slide19.xml" Type="http://schemas.openxmlformats.org/officeDocument/2006/relationships/slide"/><Relationship Id="rId52" Target="slides/slide20.xml" Type="http://schemas.openxmlformats.org/officeDocument/2006/relationships/slide"/><Relationship Id="rId53" Target="slides/slide21.xml" Type="http://schemas.openxmlformats.org/officeDocument/2006/relationships/slide"/><Relationship Id="rId54" Target="slides/slide22.xml" Type="http://schemas.openxmlformats.org/officeDocument/2006/relationships/slide"/><Relationship Id="rId55" Target="slides/slide23.xml" Type="http://schemas.openxmlformats.org/officeDocument/2006/relationships/slide"/><Relationship Id="rId56" Target="slides/slide24.xml" Type="http://schemas.openxmlformats.org/officeDocument/2006/relationships/slide"/><Relationship Id="rId57" Target="slides/slide25.xml" Type="http://schemas.openxmlformats.org/officeDocument/2006/relationships/slide"/><Relationship Id="rId58" Target="slides/slide26.xml" Type="http://schemas.openxmlformats.org/officeDocument/2006/relationships/slide"/><Relationship Id="rId59" Target="slides/slide27.xml" Type="http://schemas.openxmlformats.org/officeDocument/2006/relationships/slide"/><Relationship Id="rId6" Target="fonts/font6.fntdata" Type="http://schemas.openxmlformats.org/officeDocument/2006/relationships/font"/><Relationship Id="rId60" Target="slides/slide28.xml" Type="http://schemas.openxmlformats.org/officeDocument/2006/relationships/slide"/><Relationship Id="rId61" Target="slides/slide29.xml" Type="http://schemas.openxmlformats.org/officeDocument/2006/relationships/slide"/><Relationship Id="rId62" Target="slides/slide30.xml" Type="http://schemas.openxmlformats.org/officeDocument/2006/relationships/slide"/><Relationship Id="rId63" Target="slides/slide31.xml" Type="http://schemas.openxmlformats.org/officeDocument/2006/relationships/slide"/><Relationship Id="rId64" Target="slides/slide32.xml" Type="http://schemas.openxmlformats.org/officeDocument/2006/relationships/slide"/><Relationship Id="rId65" Target="slides/slide33.xml" Type="http://schemas.openxmlformats.org/officeDocument/2006/relationships/slide"/><Relationship Id="rId66" Target="slides/slide34.xml" Type="http://schemas.openxmlformats.org/officeDocument/2006/relationships/slide"/><Relationship Id="rId67" Target="slides/slide35.xml" Type="http://schemas.openxmlformats.org/officeDocument/2006/relationships/slide"/><Relationship Id="rId68" Target="slides/slide36.xml" Type="http://schemas.openxmlformats.org/officeDocument/2006/relationships/slide"/><Relationship Id="rId69" Target="slides/slide37.xml" Type="http://schemas.openxmlformats.org/officeDocument/2006/relationships/slide"/><Relationship Id="rId7" Target="fonts/font7.fntdata" Type="http://schemas.openxmlformats.org/officeDocument/2006/relationships/font"/><Relationship Id="rId70" Target="slides/slide38.xml" Type="http://schemas.openxmlformats.org/officeDocument/2006/relationships/slide"/><Relationship Id="rId71" Target="slides/slide39.xml" Type="http://schemas.openxmlformats.org/officeDocument/2006/relationships/slide"/><Relationship Id="rId72" Target="slides/slide40.xml" Type="http://schemas.openxmlformats.org/officeDocument/2006/relationships/slide"/><Relationship Id="rId73" Target="slides/slide41.xml" Type="http://schemas.openxmlformats.org/officeDocument/2006/relationships/slide"/><Relationship Id="rId74" Target="slides/slide42.xml" Type="http://schemas.openxmlformats.org/officeDocument/2006/relationships/slide"/><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4.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7.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png" Type="http://schemas.openxmlformats.org/officeDocument/2006/relationships/image"/><Relationship Id="rId4" Target="../media/image32.jpe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36.jpe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5.jpeg" Type="http://schemas.openxmlformats.org/officeDocument/2006/relationships/image"/><Relationship Id="rId11" Target="../media/image46.png" Type="http://schemas.openxmlformats.org/officeDocument/2006/relationships/image"/><Relationship Id="rId12" Target="../media/image47.png" Type="http://schemas.openxmlformats.org/officeDocument/2006/relationships/image"/><Relationship Id="rId13" Target="../media/image48.png" Type="http://schemas.openxmlformats.org/officeDocument/2006/relationships/image"/><Relationship Id="rId2" Target="../media/image37.jpeg" Type="http://schemas.openxmlformats.org/officeDocument/2006/relationships/image"/><Relationship Id="rId3" Target="../media/image38.png" Type="http://schemas.openxmlformats.org/officeDocument/2006/relationships/image"/><Relationship Id="rId4" Target="../media/image39.jpeg" Type="http://schemas.openxmlformats.org/officeDocument/2006/relationships/image"/><Relationship Id="rId5" Target="../media/image40.png" Type="http://schemas.openxmlformats.org/officeDocument/2006/relationships/image"/><Relationship Id="rId6" Target="../media/image41.png" Type="http://schemas.openxmlformats.org/officeDocument/2006/relationships/image"/><Relationship Id="rId7" Target="../media/image42.jpeg" Type="http://schemas.openxmlformats.org/officeDocument/2006/relationships/image"/><Relationship Id="rId8" Target="../media/image43.png" Type="http://schemas.openxmlformats.org/officeDocument/2006/relationships/image"/><Relationship Id="rId9" Target="../media/image44.jpe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52.jpe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3.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55.jpe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56.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FEFE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427409" y="-1437995"/>
            <a:ext cx="12041344" cy="12891352"/>
            <a:chOff x="0" y="0"/>
            <a:chExt cx="5933440" cy="6352286"/>
          </a:xfrm>
        </p:grpSpPr>
        <p:sp>
          <p:nvSpPr>
            <p:cNvPr name="Freeform 3" id="3"/>
            <p:cNvSpPr/>
            <p:nvPr/>
          </p:nvSpPr>
          <p:spPr>
            <a:xfrm flipH="false" flipV="false" rot="0">
              <a:off x="-130429" y="-589915"/>
              <a:ext cx="6274054" cy="7025767"/>
            </a:xfrm>
            <a:custGeom>
              <a:avLst/>
              <a:gdLst/>
              <a:ahLst/>
              <a:cxnLst/>
              <a:rect r="r" b="b" t="t" l="l"/>
              <a:pathLst>
                <a:path h="7025767" w="6274054">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2"/>
              <a:stretch>
                <a:fillRect l="-99261" t="-2023" r="-22770" b="-36153"/>
              </a:stretch>
            </a:blipFill>
          </p:spPr>
        </p:sp>
      </p:grpSp>
      <p:sp>
        <p:nvSpPr>
          <p:cNvPr name="Freeform 4" id="4"/>
          <p:cNvSpPr/>
          <p:nvPr/>
        </p:nvSpPr>
        <p:spPr>
          <a:xfrm flipH="false" flipV="false" rot="0">
            <a:off x="0" y="0"/>
            <a:ext cx="11305220" cy="3490655"/>
          </a:xfrm>
          <a:custGeom>
            <a:avLst/>
            <a:gdLst/>
            <a:ahLst/>
            <a:cxnLst/>
            <a:rect r="r" b="b" t="t" l="l"/>
            <a:pathLst>
              <a:path h="3490655" w="11305220">
                <a:moveTo>
                  <a:pt x="0" y="0"/>
                </a:moveTo>
                <a:lnTo>
                  <a:pt x="11305220" y="0"/>
                </a:lnTo>
                <a:lnTo>
                  <a:pt x="11305220" y="3490655"/>
                </a:lnTo>
                <a:lnTo>
                  <a:pt x="0" y="3490655"/>
                </a:lnTo>
                <a:lnTo>
                  <a:pt x="0" y="0"/>
                </a:lnTo>
                <a:close/>
              </a:path>
            </a:pathLst>
          </a:custGeom>
          <a:blipFill>
            <a:blip r:embed="rId3"/>
            <a:stretch>
              <a:fillRect l="0" t="0" r="0" b="0"/>
            </a:stretch>
          </a:blipFill>
        </p:spPr>
      </p:sp>
      <p:sp>
        <p:nvSpPr>
          <p:cNvPr name="TextBox 5" id="5"/>
          <p:cNvSpPr txBox="true"/>
          <p:nvPr/>
        </p:nvSpPr>
        <p:spPr>
          <a:xfrm rot="0">
            <a:off x="0" y="8323927"/>
            <a:ext cx="10182503" cy="1773495"/>
          </a:xfrm>
          <a:prstGeom prst="rect">
            <a:avLst/>
          </a:prstGeom>
        </p:spPr>
        <p:txBody>
          <a:bodyPr anchor="t" rtlCol="false" tIns="0" lIns="0" bIns="0" rIns="0">
            <a:spAutoFit/>
          </a:bodyPr>
          <a:lstStyle/>
          <a:p>
            <a:pPr algn="ctr">
              <a:lnSpc>
                <a:spcPts val="7170"/>
              </a:lnSpc>
              <a:spcBef>
                <a:spcPct val="0"/>
              </a:spcBef>
            </a:pPr>
            <a:r>
              <a:rPr lang="en-US" sz="5122">
                <a:solidFill>
                  <a:srgbClr val="387E3C"/>
                </a:solidFill>
                <a:latin typeface="Mukta Mahee Extra Bold"/>
              </a:rPr>
              <a:t>Together, we will Create Buildings that  Regenerate our Planet .</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1A401F"/>
        </a:solidFill>
      </p:bgPr>
    </p:bg>
    <p:spTree>
      <p:nvGrpSpPr>
        <p:cNvPr id="1" name=""/>
        <p:cNvGrpSpPr/>
        <p:nvPr/>
      </p:nvGrpSpPr>
      <p:grpSpPr>
        <a:xfrm>
          <a:off x="0" y="0"/>
          <a:ext cx="0" cy="0"/>
          <a:chOff x="0" y="0"/>
          <a:chExt cx="0" cy="0"/>
        </a:xfrm>
      </p:grpSpPr>
      <p:sp>
        <p:nvSpPr>
          <p:cNvPr name="TextBox 2" id="2"/>
          <p:cNvSpPr txBox="true"/>
          <p:nvPr/>
        </p:nvSpPr>
        <p:spPr>
          <a:xfrm rot="0">
            <a:off x="0" y="971550"/>
            <a:ext cx="18288000" cy="8967420"/>
          </a:xfrm>
          <a:prstGeom prst="rect">
            <a:avLst/>
          </a:prstGeom>
        </p:spPr>
        <p:txBody>
          <a:bodyPr anchor="t" rtlCol="false" tIns="0" lIns="0" bIns="0" rIns="0">
            <a:spAutoFit/>
          </a:bodyPr>
          <a:lstStyle/>
          <a:p>
            <a:pPr>
              <a:lnSpc>
                <a:spcPts val="4482"/>
              </a:lnSpc>
              <a:spcBef>
                <a:spcPct val="0"/>
              </a:spcBef>
            </a:pPr>
            <a:r>
              <a:rPr lang="en-US" sz="3201">
                <a:solidFill>
                  <a:srgbClr val="FFFFFF"/>
                </a:solidFill>
                <a:latin typeface="Lora"/>
              </a:rPr>
              <a:t>LEED Consultations.</a:t>
            </a:r>
          </a:p>
          <a:p>
            <a:pPr>
              <a:lnSpc>
                <a:spcPts val="4482"/>
              </a:lnSpc>
              <a:spcBef>
                <a:spcPct val="0"/>
              </a:spcBef>
            </a:pPr>
            <a:r>
              <a:rPr lang="en-US" sz="3201">
                <a:solidFill>
                  <a:srgbClr val="FFFFFF"/>
                </a:solidFill>
                <a:latin typeface="Lora"/>
              </a:rPr>
              <a:t>At Regeneros, we work closely with clients to guide them through the entire LEED certification process, from initial assessment to final certification.  Our services include:</a:t>
            </a:r>
          </a:p>
          <a:p>
            <a:pPr>
              <a:lnSpc>
                <a:spcPts val="4482"/>
              </a:lnSpc>
              <a:spcBef>
                <a:spcPct val="0"/>
              </a:spcBef>
            </a:pPr>
            <a:r>
              <a:rPr lang="en-US" sz="3201">
                <a:solidFill>
                  <a:srgbClr val="FFFFFF"/>
                </a:solidFill>
                <a:latin typeface="Lora"/>
              </a:rPr>
              <a:t>• LEED feasibility / gap assessment: For existing buildings, we conduct a comprehensive assessment of a building's existing systems and operations to determine its potential for LEED certification and identify any necessary upgrades or improvements.</a:t>
            </a:r>
          </a:p>
          <a:p>
            <a:pPr>
              <a:lnSpc>
                <a:spcPts val="4482"/>
              </a:lnSpc>
              <a:spcBef>
                <a:spcPct val="0"/>
              </a:spcBef>
            </a:pPr>
            <a:r>
              <a:rPr lang="en-US" sz="3201">
                <a:solidFill>
                  <a:srgbClr val="FFFFFF"/>
                </a:solidFill>
                <a:latin typeface="Lora"/>
              </a:rPr>
              <a:t>• LEED documentation management: We focus on clarifying and communicating clearly to the GBCI via our custom narratives  and ensuring documentation provided is clear, consistent and sufficient. We help clients navigate the complex documentation requirements of LEED certification, ensuring that all necessary documentation is completed accurately and on time.</a:t>
            </a:r>
          </a:p>
          <a:p>
            <a:pPr>
              <a:lnSpc>
                <a:spcPts val="4482"/>
              </a:lnSpc>
              <a:spcBef>
                <a:spcPct val="0"/>
              </a:spcBef>
            </a:pPr>
            <a:r>
              <a:rPr lang="en-US" sz="3201">
                <a:solidFill>
                  <a:srgbClr val="FFFFFF"/>
                </a:solidFill>
                <a:latin typeface="Lora"/>
              </a:rPr>
              <a:t>• LEED energy modeling: We use advanced energy modeling software to simulate a building's energy use and identify opportunities for energy savings and efficiency improvements.</a:t>
            </a:r>
          </a:p>
          <a:p>
            <a:pPr>
              <a:lnSpc>
                <a:spcPts val="4482"/>
              </a:lnSpc>
              <a:spcBef>
                <a:spcPct val="0"/>
              </a:spcBef>
            </a:pPr>
            <a:r>
              <a:rPr lang="en-US" sz="3201">
                <a:solidFill>
                  <a:srgbClr val="FFFFFF"/>
                </a:solidFill>
                <a:latin typeface="Lora"/>
              </a:rPr>
              <a:t>• Sustainable site development: We provide expertise in sustainable site design and development, including stormwater management, landscaping, and green infrastructure.</a:t>
            </a:r>
          </a:p>
          <a:p>
            <a:pPr>
              <a:lnSpc>
                <a:spcPts val="4482"/>
              </a:lnSpc>
              <a:spcBef>
                <a:spcPct val="0"/>
              </a:spcBef>
            </a:pPr>
            <a:r>
              <a:rPr lang="en-US" sz="3201">
                <a:solidFill>
                  <a:srgbClr val="FFFFFF"/>
                </a:solidFill>
                <a:latin typeface="Lora"/>
              </a:rPr>
              <a:t>• Indoor environmental quality: We help clients optimize indoor environmental quality through strategies such as ventilation, lighting, and materials selection.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7529" r="0" b="-915"/>
            </a:stretch>
          </a:blipFill>
        </p:spPr>
      </p:sp>
      <p:grpSp>
        <p:nvGrpSpPr>
          <p:cNvPr name="Group 3" id="3"/>
          <p:cNvGrpSpPr/>
          <p:nvPr/>
        </p:nvGrpSpPr>
        <p:grpSpPr>
          <a:xfrm rot="0">
            <a:off x="2582683" y="7862137"/>
            <a:ext cx="15705317" cy="1828091"/>
            <a:chOff x="0" y="0"/>
            <a:chExt cx="4136380" cy="481472"/>
          </a:xfrm>
        </p:grpSpPr>
        <p:sp>
          <p:nvSpPr>
            <p:cNvPr name="Freeform 4" id="4"/>
            <p:cNvSpPr/>
            <p:nvPr/>
          </p:nvSpPr>
          <p:spPr>
            <a:xfrm flipH="false" flipV="false" rot="0">
              <a:off x="0" y="0"/>
              <a:ext cx="4136380" cy="481472"/>
            </a:xfrm>
            <a:custGeom>
              <a:avLst/>
              <a:gdLst/>
              <a:ahLst/>
              <a:cxnLst/>
              <a:rect r="r" b="b" t="t" l="l"/>
              <a:pathLst>
                <a:path h="481472" w="4136380">
                  <a:moveTo>
                    <a:pt x="25140" y="0"/>
                  </a:moveTo>
                  <a:lnTo>
                    <a:pt x="4111240" y="0"/>
                  </a:lnTo>
                  <a:cubicBezTo>
                    <a:pt x="4117907" y="0"/>
                    <a:pt x="4124302" y="2649"/>
                    <a:pt x="4129017" y="7363"/>
                  </a:cubicBezTo>
                  <a:cubicBezTo>
                    <a:pt x="4133731" y="12078"/>
                    <a:pt x="4136380" y="18473"/>
                    <a:pt x="4136380" y="25140"/>
                  </a:cubicBezTo>
                  <a:lnTo>
                    <a:pt x="4136380" y="456332"/>
                  </a:lnTo>
                  <a:cubicBezTo>
                    <a:pt x="4136380" y="463000"/>
                    <a:pt x="4133731" y="469394"/>
                    <a:pt x="4129017" y="474109"/>
                  </a:cubicBezTo>
                  <a:cubicBezTo>
                    <a:pt x="4124302" y="478824"/>
                    <a:pt x="4117907" y="481472"/>
                    <a:pt x="4111240" y="481472"/>
                  </a:cubicBezTo>
                  <a:lnTo>
                    <a:pt x="25140" y="481472"/>
                  </a:lnTo>
                  <a:cubicBezTo>
                    <a:pt x="18473" y="481472"/>
                    <a:pt x="12078" y="478824"/>
                    <a:pt x="7363" y="474109"/>
                  </a:cubicBezTo>
                  <a:cubicBezTo>
                    <a:pt x="2649" y="469394"/>
                    <a:pt x="0" y="463000"/>
                    <a:pt x="0" y="456332"/>
                  </a:cubicBezTo>
                  <a:lnTo>
                    <a:pt x="0" y="25140"/>
                  </a:lnTo>
                  <a:cubicBezTo>
                    <a:pt x="0" y="18473"/>
                    <a:pt x="2649" y="12078"/>
                    <a:pt x="7363" y="7363"/>
                  </a:cubicBezTo>
                  <a:cubicBezTo>
                    <a:pt x="12078" y="2649"/>
                    <a:pt x="18473" y="0"/>
                    <a:pt x="25140" y="0"/>
                  </a:cubicBezTo>
                  <a:close/>
                </a:path>
              </a:pathLst>
            </a:custGeom>
            <a:solidFill>
              <a:srgbClr val="000000"/>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3286"/>
                </a:lnSpc>
              </a:pPr>
            </a:p>
          </p:txBody>
        </p:sp>
      </p:grpSp>
      <p:sp>
        <p:nvSpPr>
          <p:cNvPr name="TextBox 6" id="6"/>
          <p:cNvSpPr txBox="true"/>
          <p:nvPr/>
        </p:nvSpPr>
        <p:spPr>
          <a:xfrm rot="0">
            <a:off x="2954436" y="8381178"/>
            <a:ext cx="14943039" cy="2503798"/>
          </a:xfrm>
          <a:prstGeom prst="rect">
            <a:avLst/>
          </a:prstGeom>
        </p:spPr>
        <p:txBody>
          <a:bodyPr anchor="t" rtlCol="false" tIns="0" lIns="0" bIns="0" rIns="0">
            <a:spAutoFit/>
          </a:bodyPr>
          <a:lstStyle/>
          <a:p>
            <a:pPr>
              <a:lnSpc>
                <a:spcPts val="7712"/>
              </a:lnSpc>
            </a:pPr>
            <a:r>
              <a:rPr lang="en-US" sz="5508">
                <a:solidFill>
                  <a:srgbClr val="FFDE59"/>
                </a:solidFill>
                <a:latin typeface="Nora Bold"/>
              </a:rPr>
              <a:t>2.2 WELL Certification Consultations</a:t>
            </a:r>
          </a:p>
          <a:p>
            <a:pPr>
              <a:lnSpc>
                <a:spcPts val="6078"/>
              </a:lnSpc>
            </a:pPr>
          </a:p>
          <a:p>
            <a:pPr>
              <a:lnSpc>
                <a:spcPts val="6078"/>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0" y="157057"/>
            <a:ext cx="18288000" cy="9755815"/>
          </a:xfrm>
          <a:prstGeom prst="rect">
            <a:avLst/>
          </a:prstGeom>
        </p:spPr>
        <p:txBody>
          <a:bodyPr anchor="t" rtlCol="false" tIns="0" lIns="0" bIns="0" rIns="0">
            <a:spAutoFit/>
          </a:bodyPr>
          <a:lstStyle/>
          <a:p>
            <a:pPr>
              <a:lnSpc>
                <a:spcPts val="4077"/>
              </a:lnSpc>
              <a:spcBef>
                <a:spcPct val="0"/>
              </a:spcBef>
            </a:pPr>
            <a:r>
              <a:rPr lang="en-US" sz="2912">
                <a:solidFill>
                  <a:srgbClr val="000000"/>
                </a:solidFill>
                <a:latin typeface="Lora"/>
              </a:rPr>
              <a:t>The WELL Building Standard is the world’s first performance-based rating system that measures and certifies buildings' impact on human health and wellbeing. It was developed by the International WELL Building Institute (IWBI).</a:t>
            </a:r>
          </a:p>
          <a:p>
            <a:pPr>
              <a:lnSpc>
                <a:spcPts val="4077"/>
              </a:lnSpc>
              <a:spcBef>
                <a:spcPct val="0"/>
              </a:spcBef>
            </a:pPr>
            <a:r>
              <a:rPr lang="en-US" sz="2912">
                <a:solidFill>
                  <a:srgbClr val="000000"/>
                </a:solidFill>
                <a:latin typeface="Lora"/>
              </a:rPr>
              <a:t>The WELL Building Standard takes a holistic approach to building design, construction, and operations, and covers ten categories or concepts are they are referred to in WELL that impact human health: air, water, nourishment, light, movement, thermal comfort, sound, mind and community . Each category includes specific features and strategies that buildings can implement to improve occupants' health and wellbeing.</a:t>
            </a:r>
          </a:p>
          <a:p>
            <a:pPr>
              <a:lnSpc>
                <a:spcPts val="4077"/>
              </a:lnSpc>
              <a:spcBef>
                <a:spcPct val="0"/>
              </a:spcBef>
            </a:pPr>
            <a:r>
              <a:rPr lang="en-US" sz="2912">
                <a:solidFill>
                  <a:srgbClr val="000000"/>
                </a:solidFill>
                <a:latin typeface="Lora"/>
              </a:rPr>
              <a:t>Regeneros’ team includes highly qualified WELL Accredited Professionals who can not only work with you to achieve the highest standards of health and wellbeing, but can also help you capitalize on synergies between WELL and other rating systems focused on environmental performance such as LEED or BREEAM. </a:t>
            </a:r>
          </a:p>
          <a:p>
            <a:pPr>
              <a:lnSpc>
                <a:spcPts val="4077"/>
              </a:lnSpc>
              <a:spcBef>
                <a:spcPct val="0"/>
              </a:spcBef>
            </a:pPr>
          </a:p>
          <a:p>
            <a:pPr>
              <a:lnSpc>
                <a:spcPts val="4077"/>
              </a:lnSpc>
              <a:spcBef>
                <a:spcPct val="0"/>
              </a:spcBef>
            </a:pPr>
          </a:p>
          <a:p>
            <a:pPr>
              <a:lnSpc>
                <a:spcPts val="4077"/>
              </a:lnSpc>
              <a:spcBef>
                <a:spcPct val="0"/>
              </a:spcBef>
            </a:pPr>
          </a:p>
          <a:p>
            <a:pPr>
              <a:lnSpc>
                <a:spcPts val="4077"/>
              </a:lnSpc>
              <a:spcBef>
                <a:spcPct val="0"/>
              </a:spcBef>
            </a:pPr>
          </a:p>
          <a:p>
            <a:pPr>
              <a:lnSpc>
                <a:spcPts val="4077"/>
              </a:lnSpc>
              <a:spcBef>
                <a:spcPct val="0"/>
              </a:spcBef>
            </a:pPr>
          </a:p>
          <a:p>
            <a:pPr>
              <a:lnSpc>
                <a:spcPts val="4077"/>
              </a:lnSpc>
              <a:spcBef>
                <a:spcPct val="0"/>
              </a:spcBef>
            </a:pPr>
          </a:p>
          <a:p>
            <a:pPr>
              <a:lnSpc>
                <a:spcPts val="4077"/>
              </a:lnSpc>
              <a:spcBef>
                <a:spcPct val="0"/>
              </a:spcBef>
            </a:pPr>
          </a:p>
        </p:txBody>
      </p:sp>
      <p:sp>
        <p:nvSpPr>
          <p:cNvPr name="Freeform 3" id="3"/>
          <p:cNvSpPr/>
          <p:nvPr/>
        </p:nvSpPr>
        <p:spPr>
          <a:xfrm flipH="false" flipV="false" rot="0">
            <a:off x="8681434" y="5674585"/>
            <a:ext cx="9383918" cy="4842342"/>
          </a:xfrm>
          <a:custGeom>
            <a:avLst/>
            <a:gdLst/>
            <a:ahLst/>
            <a:cxnLst/>
            <a:rect r="r" b="b" t="t" l="l"/>
            <a:pathLst>
              <a:path h="4842342" w="9383918">
                <a:moveTo>
                  <a:pt x="0" y="0"/>
                </a:moveTo>
                <a:lnTo>
                  <a:pt x="9383918" y="0"/>
                </a:lnTo>
                <a:lnTo>
                  <a:pt x="9383918" y="4842342"/>
                </a:lnTo>
                <a:lnTo>
                  <a:pt x="0" y="4842342"/>
                </a:lnTo>
                <a:lnTo>
                  <a:pt x="0" y="0"/>
                </a:lnTo>
                <a:close/>
              </a:path>
            </a:pathLst>
          </a:custGeom>
          <a:blipFill>
            <a:blip r:embed="rId2"/>
            <a:stretch>
              <a:fillRect l="0" t="0" r="0" b="0"/>
            </a:stretch>
          </a:blipFill>
        </p:spPr>
      </p:sp>
      <p:sp>
        <p:nvSpPr>
          <p:cNvPr name="Freeform 4" id="4"/>
          <p:cNvSpPr/>
          <p:nvPr/>
        </p:nvSpPr>
        <p:spPr>
          <a:xfrm flipH="false" flipV="false" rot="0">
            <a:off x="1468702" y="6278641"/>
            <a:ext cx="4361077" cy="3634231"/>
          </a:xfrm>
          <a:custGeom>
            <a:avLst/>
            <a:gdLst/>
            <a:ahLst/>
            <a:cxnLst/>
            <a:rect r="r" b="b" t="t" l="l"/>
            <a:pathLst>
              <a:path h="3634231" w="4361077">
                <a:moveTo>
                  <a:pt x="0" y="0"/>
                </a:moveTo>
                <a:lnTo>
                  <a:pt x="4361077" y="0"/>
                </a:lnTo>
                <a:lnTo>
                  <a:pt x="4361077" y="3634230"/>
                </a:lnTo>
                <a:lnTo>
                  <a:pt x="0" y="3634230"/>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452" r="-49262" b="-38452"/>
            </a:stretch>
          </a:blipFill>
        </p:spPr>
      </p:sp>
      <p:sp>
        <p:nvSpPr>
          <p:cNvPr name="TextBox 3" id="3"/>
          <p:cNvSpPr txBox="true"/>
          <p:nvPr/>
        </p:nvSpPr>
        <p:spPr>
          <a:xfrm rot="0">
            <a:off x="-130263" y="-276220"/>
            <a:ext cx="18548525" cy="12470668"/>
          </a:xfrm>
          <a:prstGeom prst="rect">
            <a:avLst/>
          </a:prstGeom>
        </p:spPr>
        <p:txBody>
          <a:bodyPr anchor="t" rtlCol="false" tIns="0" lIns="0" bIns="0" rIns="0">
            <a:spAutoFit/>
          </a:bodyPr>
          <a:lstStyle/>
          <a:p>
            <a:pPr>
              <a:lnSpc>
                <a:spcPts val="6172"/>
              </a:lnSpc>
            </a:pPr>
          </a:p>
          <a:p>
            <a:pPr algn="ctr">
              <a:lnSpc>
                <a:spcPts val="7166"/>
              </a:lnSpc>
            </a:pPr>
            <a:r>
              <a:rPr lang="en-US" sz="5119">
                <a:solidFill>
                  <a:srgbClr val="FFFFFF"/>
                </a:solidFill>
                <a:latin typeface="Ubuntu Bold"/>
              </a:rPr>
              <a:t>Some of the Green Building Certification Systems we cover</a:t>
            </a:r>
          </a:p>
          <a:p>
            <a:pPr algn="ctr">
              <a:lnSpc>
                <a:spcPts val="5462"/>
              </a:lnSpc>
            </a:pPr>
          </a:p>
          <a:p>
            <a:pPr algn="ctr">
              <a:lnSpc>
                <a:spcPts val="5462"/>
              </a:lnSpc>
            </a:pPr>
          </a:p>
          <a:p>
            <a:pPr algn="ctr">
              <a:lnSpc>
                <a:spcPts val="5462"/>
              </a:lnSpc>
            </a:pPr>
          </a:p>
          <a:p>
            <a:pPr algn="ctr">
              <a:lnSpc>
                <a:spcPts val="5462"/>
              </a:lnSpc>
            </a:pPr>
          </a:p>
          <a:p>
            <a:pPr algn="ctr">
              <a:lnSpc>
                <a:spcPts val="5462"/>
              </a:lnSpc>
            </a:pPr>
          </a:p>
          <a:p>
            <a:pPr algn="ctr">
              <a:lnSpc>
                <a:spcPts val="5462"/>
              </a:lnSpc>
            </a:pPr>
          </a:p>
          <a:p>
            <a:pPr algn="ctr">
              <a:lnSpc>
                <a:spcPts val="5462"/>
              </a:lnSpc>
            </a:pPr>
          </a:p>
          <a:p>
            <a:pPr algn="ctr">
              <a:lnSpc>
                <a:spcPts val="5462"/>
              </a:lnSpc>
            </a:pPr>
          </a:p>
          <a:p>
            <a:pPr algn="ctr">
              <a:lnSpc>
                <a:spcPts val="5462"/>
              </a:lnSpc>
            </a:pPr>
          </a:p>
          <a:p>
            <a:pPr algn="ctr">
              <a:lnSpc>
                <a:spcPts val="5462"/>
              </a:lnSpc>
            </a:pPr>
            <a:r>
              <a:rPr lang="en-US" sz="3901">
                <a:solidFill>
                  <a:srgbClr val="FFFFFF"/>
                </a:solidFill>
                <a:latin typeface="Lora Bold"/>
              </a:rPr>
              <a:t>And many others .....</a:t>
            </a:r>
          </a:p>
          <a:p>
            <a:pPr>
              <a:lnSpc>
                <a:spcPts val="4468"/>
              </a:lnSpc>
            </a:pPr>
          </a:p>
          <a:p>
            <a:pPr>
              <a:lnSpc>
                <a:spcPts val="4468"/>
              </a:lnSpc>
            </a:pPr>
          </a:p>
          <a:p>
            <a:pPr>
              <a:lnSpc>
                <a:spcPts val="4468"/>
              </a:lnSpc>
            </a:pPr>
          </a:p>
          <a:p>
            <a:pPr>
              <a:lnSpc>
                <a:spcPts val="4468"/>
              </a:lnSpc>
            </a:pPr>
            <a:r>
              <a:rPr lang="en-US" sz="3191">
                <a:solidFill>
                  <a:srgbClr val="FFFFFF"/>
                </a:solidFill>
                <a:latin typeface="Lora Bold"/>
              </a:rPr>
              <a:t> </a:t>
            </a:r>
          </a:p>
          <a:p>
            <a:pPr>
              <a:lnSpc>
                <a:spcPts val="4468"/>
              </a:lnSpc>
            </a:pPr>
          </a:p>
          <a:p>
            <a:pPr>
              <a:lnSpc>
                <a:spcPts val="4468"/>
              </a:lnSpc>
            </a:pPr>
          </a:p>
          <a:p>
            <a:pPr>
              <a:lnSpc>
                <a:spcPts val="4468"/>
              </a:lnSpc>
            </a:pPr>
            <a:r>
              <a:rPr lang="en-US" sz="3191">
                <a:solidFill>
                  <a:srgbClr val="FFFFFF"/>
                </a:solidFill>
                <a:latin typeface="Lora"/>
              </a:rPr>
              <a:t>.</a:t>
            </a:r>
          </a:p>
        </p:txBody>
      </p:sp>
      <p:sp>
        <p:nvSpPr>
          <p:cNvPr name="Freeform 4" id="4"/>
          <p:cNvSpPr/>
          <p:nvPr/>
        </p:nvSpPr>
        <p:spPr>
          <a:xfrm flipH="false" flipV="false" rot="0">
            <a:off x="11887046" y="1827897"/>
            <a:ext cx="5372254" cy="5372254"/>
          </a:xfrm>
          <a:custGeom>
            <a:avLst/>
            <a:gdLst/>
            <a:ahLst/>
            <a:cxnLst/>
            <a:rect r="r" b="b" t="t" l="l"/>
            <a:pathLst>
              <a:path h="5372254" w="5372254">
                <a:moveTo>
                  <a:pt x="0" y="0"/>
                </a:moveTo>
                <a:lnTo>
                  <a:pt x="5372254" y="0"/>
                </a:lnTo>
                <a:lnTo>
                  <a:pt x="5372254" y="5372254"/>
                </a:lnTo>
                <a:lnTo>
                  <a:pt x="0" y="5372254"/>
                </a:lnTo>
                <a:lnTo>
                  <a:pt x="0" y="0"/>
                </a:lnTo>
                <a:close/>
              </a:path>
            </a:pathLst>
          </a:custGeom>
          <a:blipFill>
            <a:blip r:embed="rId3"/>
            <a:stretch>
              <a:fillRect l="0" t="0" r="0" b="0"/>
            </a:stretch>
          </a:blipFill>
        </p:spPr>
      </p:sp>
      <p:sp>
        <p:nvSpPr>
          <p:cNvPr name="Freeform 5" id="5"/>
          <p:cNvSpPr/>
          <p:nvPr/>
        </p:nvSpPr>
        <p:spPr>
          <a:xfrm flipH="false" flipV="false" rot="0">
            <a:off x="12504105" y="7788406"/>
            <a:ext cx="3445452" cy="2292792"/>
          </a:xfrm>
          <a:custGeom>
            <a:avLst/>
            <a:gdLst/>
            <a:ahLst/>
            <a:cxnLst/>
            <a:rect r="r" b="b" t="t" l="l"/>
            <a:pathLst>
              <a:path h="2292792" w="3445452">
                <a:moveTo>
                  <a:pt x="0" y="0"/>
                </a:moveTo>
                <a:lnTo>
                  <a:pt x="3445451" y="0"/>
                </a:lnTo>
                <a:lnTo>
                  <a:pt x="3445451" y="2292792"/>
                </a:lnTo>
                <a:lnTo>
                  <a:pt x="0" y="2292792"/>
                </a:lnTo>
                <a:lnTo>
                  <a:pt x="0" y="0"/>
                </a:lnTo>
                <a:close/>
              </a:path>
            </a:pathLst>
          </a:custGeom>
          <a:blipFill>
            <a:blip r:embed="rId4"/>
            <a:stretch>
              <a:fillRect l="0" t="0" r="0" b="0"/>
            </a:stretch>
          </a:blipFill>
        </p:spPr>
      </p:sp>
      <p:sp>
        <p:nvSpPr>
          <p:cNvPr name="Freeform 6" id="6"/>
          <p:cNvSpPr/>
          <p:nvPr/>
        </p:nvSpPr>
        <p:spPr>
          <a:xfrm flipH="false" flipV="false" rot="0">
            <a:off x="1274406" y="5843428"/>
            <a:ext cx="4890704" cy="2713447"/>
          </a:xfrm>
          <a:custGeom>
            <a:avLst/>
            <a:gdLst/>
            <a:ahLst/>
            <a:cxnLst/>
            <a:rect r="r" b="b" t="t" l="l"/>
            <a:pathLst>
              <a:path h="2713447" w="4890704">
                <a:moveTo>
                  <a:pt x="0" y="0"/>
                </a:moveTo>
                <a:lnTo>
                  <a:pt x="4890704" y="0"/>
                </a:lnTo>
                <a:lnTo>
                  <a:pt x="4890704" y="2713447"/>
                </a:lnTo>
                <a:lnTo>
                  <a:pt x="0" y="2713447"/>
                </a:lnTo>
                <a:lnTo>
                  <a:pt x="0" y="0"/>
                </a:lnTo>
                <a:close/>
              </a:path>
            </a:pathLst>
          </a:custGeom>
          <a:blipFill>
            <a:blip r:embed="rId5"/>
            <a:stretch>
              <a:fillRect l="0" t="0" r="0" b="0"/>
            </a:stretch>
          </a:blipFill>
        </p:spPr>
      </p:sp>
      <p:sp>
        <p:nvSpPr>
          <p:cNvPr name="Freeform 7" id="7"/>
          <p:cNvSpPr/>
          <p:nvPr/>
        </p:nvSpPr>
        <p:spPr>
          <a:xfrm flipH="false" flipV="false" rot="0">
            <a:off x="260525" y="1574836"/>
            <a:ext cx="3459233" cy="3165198"/>
          </a:xfrm>
          <a:custGeom>
            <a:avLst/>
            <a:gdLst/>
            <a:ahLst/>
            <a:cxnLst/>
            <a:rect r="r" b="b" t="t" l="l"/>
            <a:pathLst>
              <a:path h="3165198" w="3459233">
                <a:moveTo>
                  <a:pt x="0" y="0"/>
                </a:moveTo>
                <a:lnTo>
                  <a:pt x="3459233" y="0"/>
                </a:lnTo>
                <a:lnTo>
                  <a:pt x="3459233" y="3165198"/>
                </a:lnTo>
                <a:lnTo>
                  <a:pt x="0" y="3165198"/>
                </a:lnTo>
                <a:lnTo>
                  <a:pt x="0" y="0"/>
                </a:lnTo>
                <a:close/>
              </a:path>
            </a:pathLst>
          </a:custGeom>
          <a:blipFill>
            <a:blip r:embed="rId6"/>
            <a:stretch>
              <a:fillRect l="0" t="0" r="0" b="0"/>
            </a:stretch>
          </a:blipFill>
        </p:spPr>
      </p:sp>
      <p:sp>
        <p:nvSpPr>
          <p:cNvPr name="Freeform 8" id="8"/>
          <p:cNvSpPr/>
          <p:nvPr/>
        </p:nvSpPr>
        <p:spPr>
          <a:xfrm flipH="false" flipV="false" rot="0">
            <a:off x="6603744" y="1827897"/>
            <a:ext cx="4361077" cy="3634231"/>
          </a:xfrm>
          <a:custGeom>
            <a:avLst/>
            <a:gdLst/>
            <a:ahLst/>
            <a:cxnLst/>
            <a:rect r="r" b="b" t="t" l="l"/>
            <a:pathLst>
              <a:path h="3634231" w="4361077">
                <a:moveTo>
                  <a:pt x="0" y="0"/>
                </a:moveTo>
                <a:lnTo>
                  <a:pt x="4361077" y="0"/>
                </a:lnTo>
                <a:lnTo>
                  <a:pt x="4361077" y="3634230"/>
                </a:lnTo>
                <a:lnTo>
                  <a:pt x="0" y="3634230"/>
                </a:lnTo>
                <a:lnTo>
                  <a:pt x="0" y="0"/>
                </a:lnTo>
                <a:close/>
              </a:path>
            </a:pathLst>
          </a:custGeom>
          <a:blipFill>
            <a:blip r:embed="rId7"/>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8518"/>
            </a:stretch>
          </a:blipFill>
        </p:spPr>
      </p:sp>
      <p:grpSp>
        <p:nvGrpSpPr>
          <p:cNvPr name="Group 3" id="3"/>
          <p:cNvGrpSpPr/>
          <p:nvPr/>
        </p:nvGrpSpPr>
        <p:grpSpPr>
          <a:xfrm rot="0">
            <a:off x="2037300" y="7333334"/>
            <a:ext cx="16622453" cy="2953666"/>
            <a:chOff x="0" y="0"/>
            <a:chExt cx="4377930" cy="777920"/>
          </a:xfrm>
        </p:grpSpPr>
        <p:sp>
          <p:nvSpPr>
            <p:cNvPr name="Freeform 4" id="4"/>
            <p:cNvSpPr/>
            <p:nvPr/>
          </p:nvSpPr>
          <p:spPr>
            <a:xfrm flipH="false" flipV="false" rot="0">
              <a:off x="0" y="0"/>
              <a:ext cx="4377930" cy="777920"/>
            </a:xfrm>
            <a:custGeom>
              <a:avLst/>
              <a:gdLst/>
              <a:ahLst/>
              <a:cxnLst/>
              <a:rect r="r" b="b" t="t" l="l"/>
              <a:pathLst>
                <a:path h="777920" w="4377930">
                  <a:moveTo>
                    <a:pt x="23753" y="0"/>
                  </a:moveTo>
                  <a:lnTo>
                    <a:pt x="4354177" y="0"/>
                  </a:lnTo>
                  <a:cubicBezTo>
                    <a:pt x="4360476" y="0"/>
                    <a:pt x="4366518" y="2503"/>
                    <a:pt x="4370973" y="6957"/>
                  </a:cubicBezTo>
                  <a:cubicBezTo>
                    <a:pt x="4375428" y="11412"/>
                    <a:pt x="4377930" y="17454"/>
                    <a:pt x="4377930" y="23753"/>
                  </a:cubicBezTo>
                  <a:lnTo>
                    <a:pt x="4377930" y="754167"/>
                  </a:lnTo>
                  <a:cubicBezTo>
                    <a:pt x="4377930" y="760467"/>
                    <a:pt x="4375428" y="766509"/>
                    <a:pt x="4370973" y="770963"/>
                  </a:cubicBezTo>
                  <a:cubicBezTo>
                    <a:pt x="4366518" y="775418"/>
                    <a:pt x="4360476" y="777920"/>
                    <a:pt x="4354177" y="777920"/>
                  </a:cubicBezTo>
                  <a:lnTo>
                    <a:pt x="23753" y="777920"/>
                  </a:lnTo>
                  <a:cubicBezTo>
                    <a:pt x="17454" y="777920"/>
                    <a:pt x="11412" y="775418"/>
                    <a:pt x="6957" y="770963"/>
                  </a:cubicBezTo>
                  <a:cubicBezTo>
                    <a:pt x="2503" y="766509"/>
                    <a:pt x="0" y="760467"/>
                    <a:pt x="0" y="754167"/>
                  </a:cubicBezTo>
                  <a:lnTo>
                    <a:pt x="0" y="23753"/>
                  </a:lnTo>
                  <a:cubicBezTo>
                    <a:pt x="0" y="17454"/>
                    <a:pt x="2503" y="11412"/>
                    <a:pt x="6957" y="6957"/>
                  </a:cubicBezTo>
                  <a:cubicBezTo>
                    <a:pt x="11412" y="2503"/>
                    <a:pt x="17454" y="0"/>
                    <a:pt x="23753" y="0"/>
                  </a:cubicBezTo>
                  <a:close/>
                </a:path>
              </a:pathLst>
            </a:custGeom>
            <a:solidFill>
              <a:srgbClr val="000000"/>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3286"/>
                </a:lnSpc>
              </a:pPr>
            </a:p>
          </p:txBody>
        </p:sp>
      </p:grpSp>
      <p:sp>
        <p:nvSpPr>
          <p:cNvPr name="TextBox 6" id="6"/>
          <p:cNvSpPr txBox="true"/>
          <p:nvPr/>
        </p:nvSpPr>
        <p:spPr>
          <a:xfrm rot="0">
            <a:off x="2954436" y="7949251"/>
            <a:ext cx="15333564" cy="3475348"/>
          </a:xfrm>
          <a:prstGeom prst="rect">
            <a:avLst/>
          </a:prstGeom>
        </p:spPr>
        <p:txBody>
          <a:bodyPr anchor="t" rtlCol="false" tIns="0" lIns="0" bIns="0" rIns="0">
            <a:spAutoFit/>
          </a:bodyPr>
          <a:lstStyle/>
          <a:p>
            <a:pPr>
              <a:lnSpc>
                <a:spcPts val="7712"/>
              </a:lnSpc>
            </a:pPr>
            <a:r>
              <a:rPr lang="en-US" sz="5508">
                <a:solidFill>
                  <a:srgbClr val="FFDE59"/>
                </a:solidFill>
                <a:latin typeface="Nora Bold"/>
              </a:rPr>
              <a:t>2.3 Net Zero, Energy  &amp; Carbon Management </a:t>
            </a:r>
          </a:p>
          <a:p>
            <a:pPr>
              <a:lnSpc>
                <a:spcPts val="6078"/>
              </a:lnSpc>
            </a:pPr>
          </a:p>
          <a:p>
            <a:pPr>
              <a:lnSpc>
                <a:spcPts val="6078"/>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A401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205067" y="-107311"/>
            <a:ext cx="11800546" cy="10501622"/>
            <a:chOff x="0" y="0"/>
            <a:chExt cx="6349238" cy="5650357"/>
          </a:xfrm>
        </p:grpSpPr>
        <p:sp>
          <p:nvSpPr>
            <p:cNvPr name="Freeform 3" id="3"/>
            <p:cNvSpPr/>
            <p:nvPr/>
          </p:nvSpPr>
          <p:spPr>
            <a:xfrm flipH="false" flipV="false" rot="0">
              <a:off x="-1220470" y="-200914"/>
              <a:ext cx="7579741" cy="5919724"/>
            </a:xfrm>
            <a:custGeom>
              <a:avLst/>
              <a:gdLst/>
              <a:ahLst/>
              <a:cxnLst/>
              <a:rect r="r" b="b" t="t" l="l"/>
              <a:pathLst>
                <a:path h="5919724" w="7579741">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2"/>
              <a:stretch>
                <a:fillRect l="-16784" t="0" r="-16784" b="0"/>
              </a:stretch>
            </a:blipFill>
          </p:spPr>
        </p:sp>
      </p:grpSp>
      <p:sp>
        <p:nvSpPr>
          <p:cNvPr name="TextBox 4" id="4"/>
          <p:cNvSpPr txBox="true"/>
          <p:nvPr/>
        </p:nvSpPr>
        <p:spPr>
          <a:xfrm rot="0">
            <a:off x="8783580" y="-1258983"/>
            <a:ext cx="9504420" cy="11545983"/>
          </a:xfrm>
          <a:prstGeom prst="rect">
            <a:avLst/>
          </a:prstGeom>
        </p:spPr>
        <p:txBody>
          <a:bodyPr anchor="t" rtlCol="false" tIns="0" lIns="0" bIns="0" rIns="0">
            <a:spAutoFit/>
          </a:bodyPr>
          <a:lstStyle/>
          <a:p>
            <a:pPr>
              <a:lnSpc>
                <a:spcPts val="4912"/>
              </a:lnSpc>
            </a:pPr>
            <a:r>
              <a:rPr lang="en-US" sz="3508">
                <a:solidFill>
                  <a:srgbClr val="FFFFFF"/>
                </a:solidFill>
                <a:latin typeface="Lora"/>
              </a:rPr>
              <a:t>Effective Energy and Carbon Management is critical for businesses looking not only to promote a sustainable future , but also to address immediate operational issues and rising costs. In the UK and Europe, energy prices have increased sharply .In other parts of the world such as the Middle East, major economies such as Saudi and Kuwait have declared future visions  based on economies that are much less reliant / not dependant on fossil fuels. In the UK, the drive for Net Zero by 2050 means that Energy Auditing now goes hand in hand with Carbon Management, considering not only your overall consumption but the carbon footprint related to your fuel types .</a:t>
            </a:r>
          </a:p>
          <a:p>
            <a:pPr>
              <a:lnSpc>
                <a:spcPts val="4352"/>
              </a:lnSpc>
            </a:pPr>
          </a:p>
          <a:p>
            <a:pPr>
              <a:lnSpc>
                <a:spcPts val="4352"/>
              </a:lnSpc>
            </a:pPr>
          </a:p>
          <a:p>
            <a:pPr>
              <a:lnSpc>
                <a:spcPts val="4352"/>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796" t="0" r="0" b="-24125"/>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8933281" y="0"/>
            <a:ext cx="10287000" cy="10287000"/>
            <a:chOff x="0" y="0"/>
            <a:chExt cx="3282950" cy="3282950"/>
          </a:xfrm>
        </p:grpSpPr>
        <p:sp>
          <p:nvSpPr>
            <p:cNvPr name="Freeform 3" id="3"/>
            <p:cNvSpPr/>
            <p:nvPr/>
          </p:nvSpPr>
          <p:spPr>
            <a:xfrm flipH="false" flipV="false" rot="0">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2"/>
              <a:stretch>
                <a:fillRect l="-25046" t="0" r="-25046" b="0"/>
              </a:stretch>
            </a:blipFill>
          </p:spPr>
        </p:sp>
      </p:grpSp>
      <p:sp>
        <p:nvSpPr>
          <p:cNvPr name="TextBox 4" id="4"/>
          <p:cNvSpPr txBox="true"/>
          <p:nvPr/>
        </p:nvSpPr>
        <p:spPr>
          <a:xfrm rot="0">
            <a:off x="129535" y="962025"/>
            <a:ext cx="8668460" cy="9737405"/>
          </a:xfrm>
          <a:prstGeom prst="rect">
            <a:avLst/>
          </a:prstGeom>
        </p:spPr>
        <p:txBody>
          <a:bodyPr anchor="t" rtlCol="false" tIns="0" lIns="0" bIns="0" rIns="0">
            <a:spAutoFit/>
          </a:bodyPr>
          <a:lstStyle/>
          <a:p>
            <a:pPr>
              <a:lnSpc>
                <a:spcPts val="5127"/>
              </a:lnSpc>
            </a:pPr>
            <a:r>
              <a:rPr lang="en-US" sz="3662">
                <a:solidFill>
                  <a:srgbClr val="AA42B7"/>
                </a:solidFill>
                <a:latin typeface="Lora"/>
              </a:rPr>
              <a:t>Our services include energy audits, energy efficiency assessments, energy procurement, carbon management , creation and guidance on Net Zero roadmaps and renewable energy solutions. We can also help businesses comply with relevant regulations and standards, such as ESOS, ISO 50001, and SECR. We also provide guidance to projects looking to attain LEED Zero. </a:t>
            </a:r>
          </a:p>
          <a:p>
            <a:pPr>
              <a:lnSpc>
                <a:spcPts val="5127"/>
              </a:lnSpc>
            </a:pPr>
            <a:r>
              <a:rPr lang="en-US" sz="3662">
                <a:solidFill>
                  <a:srgbClr val="AA42B7"/>
                </a:solidFill>
                <a:latin typeface="Lora"/>
              </a:rPr>
              <a:t>Regeneros’ team includes highly qualified Energy Managers accredited by the Association of Energy Engineers, USA.</a:t>
            </a:r>
          </a:p>
          <a:p>
            <a:pPr>
              <a:lnSpc>
                <a:spcPts val="5127"/>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85" r="0" b="-17959"/>
            </a:stretch>
          </a:blipFill>
        </p:spPr>
      </p:sp>
      <p:sp>
        <p:nvSpPr>
          <p:cNvPr name="TextBox 3" id="3"/>
          <p:cNvSpPr txBox="true"/>
          <p:nvPr/>
        </p:nvSpPr>
        <p:spPr>
          <a:xfrm rot="0">
            <a:off x="4518344" y="1557875"/>
            <a:ext cx="9976049" cy="2503798"/>
          </a:xfrm>
          <a:prstGeom prst="rect">
            <a:avLst/>
          </a:prstGeom>
        </p:spPr>
        <p:txBody>
          <a:bodyPr anchor="t" rtlCol="false" tIns="0" lIns="0" bIns="0" rIns="0">
            <a:spAutoFit/>
          </a:bodyPr>
          <a:lstStyle/>
          <a:p>
            <a:pPr>
              <a:lnSpc>
                <a:spcPts val="7712"/>
              </a:lnSpc>
            </a:pPr>
            <a:r>
              <a:rPr lang="en-US" sz="5508">
                <a:solidFill>
                  <a:srgbClr val="000000"/>
                </a:solidFill>
                <a:latin typeface="Nora Bold"/>
              </a:rPr>
              <a:t>2.4 Waste Management</a:t>
            </a:r>
            <a:r>
              <a:rPr lang="en-US" sz="5508">
                <a:solidFill>
                  <a:srgbClr val="FFDE59"/>
                </a:solidFill>
                <a:latin typeface="Nora Bold"/>
              </a:rPr>
              <a:t> </a:t>
            </a:r>
          </a:p>
          <a:p>
            <a:pPr>
              <a:lnSpc>
                <a:spcPts val="6078"/>
              </a:lnSpc>
            </a:pPr>
          </a:p>
          <a:p>
            <a:pPr>
              <a:lnSpc>
                <a:spcPts val="6078"/>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1A401F"/>
        </a:solidFill>
      </p:bgPr>
    </p:bg>
    <p:spTree>
      <p:nvGrpSpPr>
        <p:cNvPr id="1" name=""/>
        <p:cNvGrpSpPr/>
        <p:nvPr/>
      </p:nvGrpSpPr>
      <p:grpSpPr>
        <a:xfrm>
          <a:off x="0" y="0"/>
          <a:ext cx="0" cy="0"/>
          <a:chOff x="0" y="0"/>
          <a:chExt cx="0" cy="0"/>
        </a:xfrm>
      </p:grpSpPr>
      <p:sp>
        <p:nvSpPr>
          <p:cNvPr name="Freeform 2" id="2"/>
          <p:cNvSpPr/>
          <p:nvPr/>
        </p:nvSpPr>
        <p:spPr>
          <a:xfrm flipH="false" flipV="false" rot="0">
            <a:off x="8657639" y="1613793"/>
            <a:ext cx="12352120" cy="8229600"/>
          </a:xfrm>
          <a:custGeom>
            <a:avLst/>
            <a:gdLst/>
            <a:ahLst/>
            <a:cxnLst/>
            <a:rect r="r" b="b" t="t" l="l"/>
            <a:pathLst>
              <a:path h="8229600" w="12352120">
                <a:moveTo>
                  <a:pt x="0" y="0"/>
                </a:moveTo>
                <a:lnTo>
                  <a:pt x="12352120" y="0"/>
                </a:lnTo>
                <a:lnTo>
                  <a:pt x="12352120" y="8229600"/>
                </a:lnTo>
                <a:lnTo>
                  <a:pt x="0" y="8229600"/>
                </a:lnTo>
                <a:lnTo>
                  <a:pt x="0" y="0"/>
                </a:lnTo>
                <a:close/>
              </a:path>
            </a:pathLst>
          </a:custGeom>
          <a:blipFill>
            <a:blip r:embed="rId2"/>
            <a:stretch>
              <a:fillRect l="0" t="0" r="0" b="0"/>
            </a:stretch>
          </a:blipFill>
        </p:spPr>
      </p:sp>
      <p:sp>
        <p:nvSpPr>
          <p:cNvPr name="TextBox 3" id="3"/>
          <p:cNvSpPr txBox="true"/>
          <p:nvPr/>
        </p:nvSpPr>
        <p:spPr>
          <a:xfrm rot="0">
            <a:off x="0" y="-66675"/>
            <a:ext cx="9726292" cy="9910068"/>
          </a:xfrm>
          <a:prstGeom prst="rect">
            <a:avLst/>
          </a:prstGeom>
        </p:spPr>
        <p:txBody>
          <a:bodyPr anchor="t" rtlCol="false" tIns="0" lIns="0" bIns="0" rIns="0">
            <a:spAutoFit/>
          </a:bodyPr>
          <a:lstStyle/>
          <a:p>
            <a:pPr>
              <a:lnSpc>
                <a:spcPts val="4945"/>
              </a:lnSpc>
              <a:spcBef>
                <a:spcPct val="0"/>
              </a:spcBef>
            </a:pPr>
            <a:r>
              <a:rPr lang="en-US" sz="3532">
                <a:solidFill>
                  <a:srgbClr val="FFFFFF"/>
                </a:solidFill>
                <a:latin typeface="Lora"/>
              </a:rPr>
              <a:t>We work with businesses during all stages of operations to manage waste sustainably in line with their local regulations and requirement and the US EPA’s waste management hierarchy. </a:t>
            </a:r>
          </a:p>
          <a:p>
            <a:pPr>
              <a:lnSpc>
                <a:spcPts val="4945"/>
              </a:lnSpc>
              <a:spcBef>
                <a:spcPct val="0"/>
              </a:spcBef>
            </a:pPr>
          </a:p>
          <a:p>
            <a:pPr>
              <a:lnSpc>
                <a:spcPts val="4945"/>
              </a:lnSpc>
              <a:spcBef>
                <a:spcPct val="0"/>
              </a:spcBef>
            </a:pPr>
            <a:r>
              <a:rPr lang="en-US" sz="3532">
                <a:solidFill>
                  <a:srgbClr val="FFFFFF"/>
                </a:solidFill>
                <a:latin typeface="Lora"/>
              </a:rPr>
              <a:t>From an environmental perspective, construction is an inherently polluting activity. Our approach to waste management is progressive and starts with source reduction , ie minimizing the amount of waste generated. Strategies include promoting the use of prefabrication , reduced packaging and many of the other techniques promoted in LEED v4.1 and the Modern Methods of Construction .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32858" y="2654866"/>
            <a:ext cx="3025744" cy="30257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8425318" y="3942142"/>
            <a:ext cx="1422840" cy="1226229"/>
          </a:xfrm>
          <a:custGeom>
            <a:avLst/>
            <a:gdLst/>
            <a:ahLst/>
            <a:cxnLst/>
            <a:rect r="r" b="b" t="t" l="l"/>
            <a:pathLst>
              <a:path h="1226229" w="1422840">
                <a:moveTo>
                  <a:pt x="0" y="0"/>
                </a:moveTo>
                <a:lnTo>
                  <a:pt x="1422840" y="0"/>
                </a:lnTo>
                <a:lnTo>
                  <a:pt x="1422840" y="1226230"/>
                </a:lnTo>
                <a:lnTo>
                  <a:pt x="0" y="12262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5756621" y="4304608"/>
            <a:ext cx="3025744" cy="302574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sp>
        <p:sp>
          <p:nvSpPr>
            <p:cNvPr name="TextBox 8" id="8"/>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0">
            <a:off x="11852437" y="3780218"/>
            <a:ext cx="1222335" cy="1146772"/>
          </a:xfrm>
          <a:custGeom>
            <a:avLst/>
            <a:gdLst/>
            <a:ahLst/>
            <a:cxnLst/>
            <a:rect r="r" b="b" t="t" l="l"/>
            <a:pathLst>
              <a:path h="1146772" w="1222335">
                <a:moveTo>
                  <a:pt x="0" y="0"/>
                </a:moveTo>
                <a:lnTo>
                  <a:pt x="1222334" y="0"/>
                </a:lnTo>
                <a:lnTo>
                  <a:pt x="1222334" y="1146773"/>
                </a:lnTo>
                <a:lnTo>
                  <a:pt x="0" y="11467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1070349">
            <a:off x="4496863" y="4356539"/>
            <a:ext cx="1445432" cy="1356078"/>
          </a:xfrm>
          <a:custGeom>
            <a:avLst/>
            <a:gdLst/>
            <a:ahLst/>
            <a:cxnLst/>
            <a:rect r="r" b="b" t="t" l="l"/>
            <a:pathLst>
              <a:path h="1356078" w="1445432">
                <a:moveTo>
                  <a:pt x="0" y="0"/>
                </a:moveTo>
                <a:lnTo>
                  <a:pt x="1445432" y="0"/>
                </a:lnTo>
                <a:lnTo>
                  <a:pt x="1445432" y="1356078"/>
                </a:lnTo>
                <a:lnTo>
                  <a:pt x="0" y="13560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9136738" y="1715380"/>
            <a:ext cx="3025744" cy="302574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14" id="14"/>
          <p:cNvGrpSpPr/>
          <p:nvPr/>
        </p:nvGrpSpPr>
        <p:grpSpPr>
          <a:xfrm rot="0">
            <a:off x="12810182" y="3780218"/>
            <a:ext cx="3025744" cy="302574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17" id="17"/>
          <p:cNvGrpSpPr>
            <a:grpSpLocks noChangeAspect="true"/>
          </p:cNvGrpSpPr>
          <p:nvPr/>
        </p:nvGrpSpPr>
        <p:grpSpPr>
          <a:xfrm rot="0">
            <a:off x="-198712" y="7051844"/>
            <a:ext cx="18486712" cy="6981436"/>
            <a:chOff x="0" y="0"/>
            <a:chExt cx="6347206" cy="2396998"/>
          </a:xfrm>
        </p:grpSpPr>
        <p:sp>
          <p:nvSpPr>
            <p:cNvPr name="Freeform 18" id="18"/>
            <p:cNvSpPr/>
            <p:nvPr/>
          </p:nvSpPr>
          <p:spPr>
            <a:xfrm flipH="false" flipV="false" rot="0">
              <a:off x="-102743" y="-211963"/>
              <a:ext cx="6678549" cy="2641092"/>
            </a:xfrm>
            <a:custGeom>
              <a:avLst/>
              <a:gdLst/>
              <a:ahLst/>
              <a:cxnLst/>
              <a:rect r="r" b="b" t="t" l="l"/>
              <a:pathLst>
                <a:path h="2641092" w="6678549">
                  <a:moveTo>
                    <a:pt x="6449568" y="2580767"/>
                  </a:moveTo>
                  <a:cubicBezTo>
                    <a:pt x="6379591" y="9525"/>
                    <a:pt x="6678549" y="646303"/>
                    <a:pt x="5719826" y="667893"/>
                  </a:cubicBezTo>
                  <a:cubicBezTo>
                    <a:pt x="5719826" y="668274"/>
                    <a:pt x="5719953" y="668528"/>
                    <a:pt x="5720080" y="669036"/>
                  </a:cubicBezTo>
                  <a:cubicBezTo>
                    <a:pt x="5719826" y="669417"/>
                    <a:pt x="5719699" y="668655"/>
                    <a:pt x="5719445" y="667893"/>
                  </a:cubicBezTo>
                  <a:cubicBezTo>
                    <a:pt x="5691505" y="668528"/>
                    <a:pt x="5662422" y="668655"/>
                    <a:pt x="5632069" y="668147"/>
                  </a:cubicBezTo>
                  <a:cubicBezTo>
                    <a:pt x="5353939" y="731774"/>
                    <a:pt x="5655310" y="787908"/>
                    <a:pt x="5138420" y="658876"/>
                  </a:cubicBezTo>
                  <a:cubicBezTo>
                    <a:pt x="5107686" y="701294"/>
                    <a:pt x="4847590" y="611505"/>
                    <a:pt x="4790440" y="557276"/>
                  </a:cubicBezTo>
                  <a:cubicBezTo>
                    <a:pt x="4726051" y="605155"/>
                    <a:pt x="4407408" y="596773"/>
                    <a:pt x="4229735" y="540385"/>
                  </a:cubicBezTo>
                  <a:cubicBezTo>
                    <a:pt x="4230116" y="541147"/>
                    <a:pt x="4229989" y="542417"/>
                    <a:pt x="4229100" y="544703"/>
                  </a:cubicBezTo>
                  <a:cubicBezTo>
                    <a:pt x="4227449" y="544068"/>
                    <a:pt x="4225544" y="547116"/>
                    <a:pt x="4225163" y="539877"/>
                  </a:cubicBezTo>
                  <a:cubicBezTo>
                    <a:pt x="4225672" y="540004"/>
                    <a:pt x="4226560" y="539750"/>
                    <a:pt x="4227323" y="539623"/>
                  </a:cubicBezTo>
                  <a:cubicBezTo>
                    <a:pt x="4189985" y="527558"/>
                    <a:pt x="4158869" y="513461"/>
                    <a:pt x="4138042" y="497205"/>
                  </a:cubicBezTo>
                  <a:cubicBezTo>
                    <a:pt x="3772917" y="629158"/>
                    <a:pt x="4120007" y="802767"/>
                    <a:pt x="3447416" y="591947"/>
                  </a:cubicBezTo>
                  <a:cubicBezTo>
                    <a:pt x="2977389" y="756412"/>
                    <a:pt x="2897887" y="467614"/>
                    <a:pt x="2635251" y="559943"/>
                  </a:cubicBezTo>
                  <a:cubicBezTo>
                    <a:pt x="2396999" y="433705"/>
                    <a:pt x="2152651" y="453517"/>
                    <a:pt x="1887602" y="430403"/>
                  </a:cubicBezTo>
                  <a:cubicBezTo>
                    <a:pt x="1865250" y="388239"/>
                    <a:pt x="1846327" y="363982"/>
                    <a:pt x="1827912" y="352298"/>
                  </a:cubicBezTo>
                  <a:cubicBezTo>
                    <a:pt x="1828039" y="353314"/>
                    <a:pt x="1828039" y="354203"/>
                    <a:pt x="1827531" y="352044"/>
                  </a:cubicBezTo>
                  <a:cubicBezTo>
                    <a:pt x="1769238" y="315468"/>
                    <a:pt x="1713993" y="403860"/>
                    <a:pt x="1561847" y="455930"/>
                  </a:cubicBezTo>
                  <a:cubicBezTo>
                    <a:pt x="1529462" y="436626"/>
                    <a:pt x="1503554" y="423418"/>
                    <a:pt x="1480948" y="414401"/>
                  </a:cubicBezTo>
                  <a:lnTo>
                    <a:pt x="1480821" y="414401"/>
                  </a:lnTo>
                  <a:lnTo>
                    <a:pt x="1480694" y="414274"/>
                  </a:lnTo>
                  <a:cubicBezTo>
                    <a:pt x="1393572" y="379349"/>
                    <a:pt x="1356234" y="408305"/>
                    <a:pt x="1190118" y="405638"/>
                  </a:cubicBezTo>
                  <a:cubicBezTo>
                    <a:pt x="1065531" y="360807"/>
                    <a:pt x="981457" y="508381"/>
                    <a:pt x="744602" y="355727"/>
                  </a:cubicBezTo>
                  <a:cubicBezTo>
                    <a:pt x="669037" y="352171"/>
                    <a:pt x="718186" y="292100"/>
                    <a:pt x="497333" y="289306"/>
                  </a:cubicBezTo>
                  <a:cubicBezTo>
                    <a:pt x="398018" y="252857"/>
                    <a:pt x="356108" y="231775"/>
                    <a:pt x="290703" y="226441"/>
                  </a:cubicBezTo>
                  <a:cubicBezTo>
                    <a:pt x="290703" y="226568"/>
                    <a:pt x="290703" y="226568"/>
                    <a:pt x="290703" y="226695"/>
                  </a:cubicBezTo>
                  <a:cubicBezTo>
                    <a:pt x="290576" y="226949"/>
                    <a:pt x="290576" y="226695"/>
                    <a:pt x="290449" y="226314"/>
                  </a:cubicBezTo>
                  <a:cubicBezTo>
                    <a:pt x="265938" y="224409"/>
                    <a:pt x="238379" y="224536"/>
                    <a:pt x="203073" y="226949"/>
                  </a:cubicBezTo>
                  <a:cubicBezTo>
                    <a:pt x="0" y="0"/>
                    <a:pt x="169164" y="2421509"/>
                    <a:pt x="162941" y="2601976"/>
                  </a:cubicBezTo>
                  <a:cubicBezTo>
                    <a:pt x="538099" y="2582799"/>
                    <a:pt x="6508623" y="2641092"/>
                    <a:pt x="6449568" y="2580767"/>
                  </a:cubicBezTo>
                  <a:close/>
                  <a:moveTo>
                    <a:pt x="593598" y="304546"/>
                  </a:moveTo>
                  <a:cubicBezTo>
                    <a:pt x="592836" y="304673"/>
                    <a:pt x="592963" y="298831"/>
                    <a:pt x="593598" y="304546"/>
                  </a:cubicBezTo>
                  <a:lnTo>
                    <a:pt x="593598" y="304546"/>
                  </a:lnTo>
                  <a:close/>
                </a:path>
              </a:pathLst>
            </a:custGeom>
            <a:blipFill>
              <a:blip r:embed="rId6"/>
              <a:stretch>
                <a:fillRect l="0" t="-38376" r="0" b="-38376"/>
              </a:stretch>
            </a:blipFill>
          </p:spPr>
        </p:sp>
      </p:grpSp>
      <p:sp>
        <p:nvSpPr>
          <p:cNvPr name="TextBox 19" id="19"/>
          <p:cNvSpPr txBox="true"/>
          <p:nvPr/>
        </p:nvSpPr>
        <p:spPr>
          <a:xfrm rot="0">
            <a:off x="1028700" y="1047750"/>
            <a:ext cx="4537222" cy="826088"/>
          </a:xfrm>
          <a:prstGeom prst="rect">
            <a:avLst/>
          </a:prstGeom>
        </p:spPr>
        <p:txBody>
          <a:bodyPr anchor="t" rtlCol="false" tIns="0" lIns="0" bIns="0" rIns="0">
            <a:spAutoFit/>
          </a:bodyPr>
          <a:lstStyle/>
          <a:p>
            <a:pPr>
              <a:lnSpc>
                <a:spcPts val="6431"/>
              </a:lnSpc>
            </a:pPr>
            <a:r>
              <a:rPr lang="en-US" sz="5592">
                <a:solidFill>
                  <a:srgbClr val="1A401F"/>
                </a:solidFill>
                <a:latin typeface="Open Sans Bold"/>
              </a:rPr>
              <a:t>Contents</a:t>
            </a:r>
          </a:p>
        </p:txBody>
      </p:sp>
      <p:sp>
        <p:nvSpPr>
          <p:cNvPr name="TextBox 20" id="20"/>
          <p:cNvSpPr txBox="true"/>
          <p:nvPr/>
        </p:nvSpPr>
        <p:spPr>
          <a:xfrm rot="0">
            <a:off x="2167564" y="3449257"/>
            <a:ext cx="2156332" cy="1207207"/>
          </a:xfrm>
          <a:prstGeom prst="rect">
            <a:avLst/>
          </a:prstGeom>
        </p:spPr>
        <p:txBody>
          <a:bodyPr anchor="t" rtlCol="false" tIns="0" lIns="0" bIns="0" rIns="0">
            <a:spAutoFit/>
          </a:bodyPr>
          <a:lstStyle/>
          <a:p>
            <a:pPr algn="ctr">
              <a:lnSpc>
                <a:spcPts val="3286"/>
              </a:lnSpc>
            </a:pPr>
            <a:r>
              <a:rPr lang="en-US" sz="2347">
                <a:solidFill>
                  <a:srgbClr val="FFFFFF"/>
                </a:solidFill>
                <a:latin typeface="Open Sans"/>
              </a:rPr>
              <a:t>01/</a:t>
            </a:r>
          </a:p>
          <a:p>
            <a:pPr algn="ctr">
              <a:lnSpc>
                <a:spcPts val="3286"/>
              </a:lnSpc>
            </a:pPr>
            <a:r>
              <a:rPr lang="en-US" sz="2347">
                <a:solidFill>
                  <a:srgbClr val="FFFFFF"/>
                </a:solidFill>
                <a:latin typeface="Lora"/>
              </a:rPr>
              <a:t>Executive Summary</a:t>
            </a:r>
          </a:p>
        </p:txBody>
      </p:sp>
      <p:sp>
        <p:nvSpPr>
          <p:cNvPr name="TextBox 21" id="21"/>
          <p:cNvSpPr txBox="true"/>
          <p:nvPr/>
        </p:nvSpPr>
        <p:spPr>
          <a:xfrm rot="0">
            <a:off x="5962034" y="5099000"/>
            <a:ext cx="2614917" cy="1207207"/>
          </a:xfrm>
          <a:prstGeom prst="rect">
            <a:avLst/>
          </a:prstGeom>
        </p:spPr>
        <p:txBody>
          <a:bodyPr anchor="t" rtlCol="false" tIns="0" lIns="0" bIns="0" rIns="0">
            <a:spAutoFit/>
          </a:bodyPr>
          <a:lstStyle/>
          <a:p>
            <a:pPr algn="ctr">
              <a:lnSpc>
                <a:spcPts val="3286"/>
              </a:lnSpc>
            </a:pPr>
            <a:r>
              <a:rPr lang="en-US" sz="2347">
                <a:solidFill>
                  <a:srgbClr val="FFFFFF"/>
                </a:solidFill>
                <a:latin typeface="Lora"/>
              </a:rPr>
              <a:t>02/</a:t>
            </a:r>
          </a:p>
          <a:p>
            <a:pPr algn="ctr">
              <a:lnSpc>
                <a:spcPts val="3286"/>
              </a:lnSpc>
            </a:pPr>
            <a:r>
              <a:rPr lang="en-US" sz="2347">
                <a:solidFill>
                  <a:srgbClr val="FFFFFF"/>
                </a:solidFill>
                <a:latin typeface="Lora"/>
              </a:rPr>
              <a:t>Services &amp; Offerings</a:t>
            </a:r>
          </a:p>
        </p:txBody>
      </p:sp>
      <p:sp>
        <p:nvSpPr>
          <p:cNvPr name="TextBox 22" id="22"/>
          <p:cNvSpPr txBox="true"/>
          <p:nvPr/>
        </p:nvSpPr>
        <p:spPr>
          <a:xfrm rot="0">
            <a:off x="9868587" y="2509772"/>
            <a:ext cx="1562047" cy="1616782"/>
          </a:xfrm>
          <a:prstGeom prst="rect">
            <a:avLst/>
          </a:prstGeom>
        </p:spPr>
        <p:txBody>
          <a:bodyPr anchor="t" rtlCol="false" tIns="0" lIns="0" bIns="0" rIns="0">
            <a:spAutoFit/>
          </a:bodyPr>
          <a:lstStyle/>
          <a:p>
            <a:pPr algn="ctr">
              <a:lnSpc>
                <a:spcPts val="3286"/>
              </a:lnSpc>
            </a:pPr>
            <a:r>
              <a:rPr lang="en-US" sz="2347">
                <a:solidFill>
                  <a:srgbClr val="FFFFFF"/>
                </a:solidFill>
                <a:latin typeface="Lora"/>
              </a:rPr>
              <a:t>03/</a:t>
            </a:r>
          </a:p>
          <a:p>
            <a:pPr algn="ctr">
              <a:lnSpc>
                <a:spcPts val="3286"/>
              </a:lnSpc>
            </a:pPr>
            <a:r>
              <a:rPr lang="en-US" sz="2347">
                <a:solidFill>
                  <a:srgbClr val="FFFFFF"/>
                </a:solidFill>
                <a:latin typeface="Lora"/>
              </a:rPr>
              <a:t>Client Base and Projects</a:t>
            </a:r>
          </a:p>
        </p:txBody>
      </p:sp>
      <p:sp>
        <p:nvSpPr>
          <p:cNvPr name="TextBox 23" id="23"/>
          <p:cNvSpPr txBox="true"/>
          <p:nvPr/>
        </p:nvSpPr>
        <p:spPr>
          <a:xfrm rot="0">
            <a:off x="13269866" y="4618364"/>
            <a:ext cx="2106375" cy="1206990"/>
          </a:xfrm>
          <a:prstGeom prst="rect">
            <a:avLst/>
          </a:prstGeom>
        </p:spPr>
        <p:txBody>
          <a:bodyPr anchor="t" rtlCol="false" tIns="0" lIns="0" bIns="0" rIns="0">
            <a:spAutoFit/>
          </a:bodyPr>
          <a:lstStyle/>
          <a:p>
            <a:pPr algn="ctr">
              <a:lnSpc>
                <a:spcPts val="3286"/>
              </a:lnSpc>
            </a:pPr>
            <a:r>
              <a:rPr lang="en-US" sz="2347">
                <a:solidFill>
                  <a:srgbClr val="FFFFFF"/>
                </a:solidFill>
                <a:latin typeface="Lora"/>
              </a:rPr>
              <a:t>04/</a:t>
            </a:r>
          </a:p>
          <a:p>
            <a:pPr algn="ctr">
              <a:lnSpc>
                <a:spcPts val="3286"/>
              </a:lnSpc>
            </a:pPr>
            <a:r>
              <a:rPr lang="en-US" sz="2347">
                <a:solidFill>
                  <a:srgbClr val="FFFFFF"/>
                </a:solidFill>
                <a:latin typeface="Lora"/>
              </a:rPr>
              <a:t>Corporate Information &amp; </a:t>
            </a:r>
          </a:p>
        </p:txBody>
      </p:sp>
      <p:sp>
        <p:nvSpPr>
          <p:cNvPr name="TextBox 24" id="24"/>
          <p:cNvSpPr txBox="true"/>
          <p:nvPr/>
        </p:nvSpPr>
        <p:spPr>
          <a:xfrm rot="0">
            <a:off x="14076254" y="376567"/>
            <a:ext cx="4211746" cy="2278299"/>
          </a:xfrm>
          <a:prstGeom prst="rect">
            <a:avLst/>
          </a:prstGeom>
        </p:spPr>
        <p:txBody>
          <a:bodyPr anchor="t" rtlCol="false" tIns="0" lIns="0" bIns="0" rIns="0">
            <a:spAutoFit/>
          </a:bodyPr>
          <a:lstStyle/>
          <a:p>
            <a:pPr>
              <a:lnSpc>
                <a:spcPts val="3049"/>
              </a:lnSpc>
              <a:spcBef>
                <a:spcPct val="0"/>
              </a:spcBef>
            </a:pPr>
            <a:r>
              <a:rPr lang="en-US" sz="2178">
                <a:solidFill>
                  <a:srgbClr val="000000"/>
                </a:solidFill>
                <a:latin typeface="Lora"/>
              </a:rPr>
              <a:t>Regeneros Ltd.</a:t>
            </a:r>
          </a:p>
          <a:p>
            <a:pPr>
              <a:lnSpc>
                <a:spcPts val="3049"/>
              </a:lnSpc>
              <a:spcBef>
                <a:spcPct val="0"/>
              </a:spcBef>
            </a:pPr>
            <a:r>
              <a:rPr lang="en-US" sz="2178">
                <a:solidFill>
                  <a:srgbClr val="000000"/>
                </a:solidFill>
                <a:latin typeface="Lora"/>
              </a:rPr>
              <a:t>1 School Lane, Bonby, DN200pp, </a:t>
            </a:r>
          </a:p>
          <a:p>
            <a:pPr>
              <a:lnSpc>
                <a:spcPts val="3049"/>
              </a:lnSpc>
              <a:spcBef>
                <a:spcPct val="0"/>
              </a:spcBef>
            </a:pPr>
            <a:r>
              <a:rPr lang="en-US" sz="2178">
                <a:solidFill>
                  <a:srgbClr val="000000"/>
                </a:solidFill>
                <a:latin typeface="Lora"/>
              </a:rPr>
              <a:t>United Kingdom</a:t>
            </a:r>
          </a:p>
          <a:p>
            <a:pPr>
              <a:lnSpc>
                <a:spcPts val="3049"/>
              </a:lnSpc>
              <a:spcBef>
                <a:spcPct val="0"/>
              </a:spcBef>
            </a:pPr>
            <a:r>
              <a:rPr lang="en-US" sz="2178">
                <a:solidFill>
                  <a:srgbClr val="000000"/>
                </a:solidFill>
                <a:latin typeface="Lora"/>
              </a:rPr>
              <a:t>UK: + 447948045510 ,  </a:t>
            </a:r>
          </a:p>
          <a:p>
            <a:pPr>
              <a:lnSpc>
                <a:spcPts val="3049"/>
              </a:lnSpc>
              <a:spcBef>
                <a:spcPct val="0"/>
              </a:spcBef>
            </a:pPr>
            <a:r>
              <a:rPr lang="en-US" sz="2178">
                <a:solidFill>
                  <a:srgbClr val="000000"/>
                </a:solidFill>
                <a:latin typeface="Lora"/>
              </a:rPr>
              <a:t>ranyams@regeneros.org    </a:t>
            </a:r>
          </a:p>
          <a:p>
            <a:pPr>
              <a:lnSpc>
                <a:spcPts val="3049"/>
              </a:lnSpc>
              <a:spcBef>
                <a:spcPct val="0"/>
              </a:spcBef>
            </a:pPr>
            <a:r>
              <a:rPr lang="en-US" sz="2178">
                <a:solidFill>
                  <a:srgbClr val="000000"/>
                </a:solidFill>
                <a:latin typeface="Lora"/>
              </a:rPr>
              <a:t>www.regeneros.org</a:t>
            </a:r>
          </a:p>
        </p:txBody>
      </p:sp>
    </p:spTree>
  </p:cSld>
  <p:clrMapOvr>
    <a:masterClrMapping/>
  </p:clrMapOvr>
</p:sld>
</file>

<file path=ppt/slides/slide20.xml><?xml version="1.0" encoding="utf-8"?>
<p:sld xmlns:p="http://schemas.openxmlformats.org/presentationml/2006/main" xmlns:a="http://schemas.openxmlformats.org/drawingml/2006/main">
  <p:cSld>
    <p:bg>
      <p:bgPr>
        <a:solidFill>
          <a:srgbClr val="1A401F"/>
        </a:solidFill>
      </p:bgPr>
    </p:bg>
    <p:spTree>
      <p:nvGrpSpPr>
        <p:cNvPr id="1" name=""/>
        <p:cNvGrpSpPr/>
        <p:nvPr/>
      </p:nvGrpSpPr>
      <p:grpSpPr>
        <a:xfrm>
          <a:off x="0" y="0"/>
          <a:ext cx="0" cy="0"/>
          <a:chOff x="0" y="0"/>
          <a:chExt cx="0" cy="0"/>
        </a:xfrm>
      </p:grpSpPr>
      <p:sp>
        <p:nvSpPr>
          <p:cNvPr name="TextBox 2" id="2"/>
          <p:cNvSpPr txBox="true"/>
          <p:nvPr/>
        </p:nvSpPr>
        <p:spPr>
          <a:xfrm rot="0">
            <a:off x="337173" y="299930"/>
            <a:ext cx="17613653" cy="6835091"/>
          </a:xfrm>
          <a:prstGeom prst="rect">
            <a:avLst/>
          </a:prstGeom>
        </p:spPr>
        <p:txBody>
          <a:bodyPr anchor="t" rtlCol="false" tIns="0" lIns="0" bIns="0" rIns="0">
            <a:spAutoFit/>
          </a:bodyPr>
          <a:lstStyle/>
          <a:p>
            <a:pPr>
              <a:lnSpc>
                <a:spcPts val="5462"/>
              </a:lnSpc>
              <a:spcBef>
                <a:spcPct val="0"/>
              </a:spcBef>
            </a:pPr>
          </a:p>
          <a:p>
            <a:pPr>
              <a:lnSpc>
                <a:spcPts val="5462"/>
              </a:lnSpc>
              <a:spcBef>
                <a:spcPct val="0"/>
              </a:spcBef>
            </a:pPr>
            <a:r>
              <a:rPr lang="en-US" sz="3901">
                <a:solidFill>
                  <a:srgbClr val="FFFFFF"/>
                </a:solidFill>
                <a:latin typeface="Lora"/>
              </a:rPr>
              <a:t>We also understand that recycling infrastructure can vary greatly from one location to another, and we work with your business to assess the options available locally and provide you with the most effective waste management pathways. </a:t>
            </a:r>
          </a:p>
          <a:p>
            <a:pPr>
              <a:lnSpc>
                <a:spcPts val="5462"/>
              </a:lnSpc>
              <a:spcBef>
                <a:spcPct val="0"/>
              </a:spcBef>
            </a:pPr>
          </a:p>
          <a:p>
            <a:pPr>
              <a:lnSpc>
                <a:spcPts val="5462"/>
              </a:lnSpc>
              <a:spcBef>
                <a:spcPct val="0"/>
              </a:spcBef>
            </a:pPr>
            <a:r>
              <a:rPr lang="en-US" sz="3901">
                <a:solidFill>
                  <a:srgbClr val="FFFFFF"/>
                </a:solidFill>
                <a:latin typeface="Lora"/>
              </a:rPr>
              <a:t>We can also perform in depth audit stream analyses of your waste streams for existing buildings and understand your business to create viable projections for your new construction projects and building based on our experience and industry analyses.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5105" r="0" b="-20894"/>
            </a:stretch>
          </a:blipFill>
        </p:spPr>
      </p:sp>
      <p:sp>
        <p:nvSpPr>
          <p:cNvPr name="TextBox 3" id="3"/>
          <p:cNvSpPr txBox="true"/>
          <p:nvPr/>
        </p:nvSpPr>
        <p:spPr>
          <a:xfrm rot="0">
            <a:off x="9010912" y="4773964"/>
            <a:ext cx="266177" cy="662873"/>
          </a:xfrm>
          <a:prstGeom prst="rect">
            <a:avLst/>
          </a:prstGeom>
        </p:spPr>
        <p:txBody>
          <a:bodyPr anchor="t" rtlCol="false" tIns="0" lIns="0" bIns="0" rIns="0">
            <a:spAutoFit/>
          </a:bodyPr>
          <a:lstStyle/>
          <a:p>
            <a:pPr algn="ctr">
              <a:lnSpc>
                <a:spcPts val="5462"/>
              </a:lnSpc>
              <a:spcBef>
                <a:spcPct val="0"/>
              </a:spcBef>
            </a:pPr>
            <a:r>
              <a:rPr lang="en-US" sz="3901">
                <a:solidFill>
                  <a:srgbClr val="000000"/>
                </a:solidFill>
                <a:latin typeface="Lora"/>
              </a:rPr>
              <a:t>2</a:t>
            </a:r>
          </a:p>
        </p:txBody>
      </p:sp>
      <p:sp>
        <p:nvSpPr>
          <p:cNvPr name="TextBox 4" id="4"/>
          <p:cNvSpPr txBox="true"/>
          <p:nvPr/>
        </p:nvSpPr>
        <p:spPr>
          <a:xfrm rot="0">
            <a:off x="13051902" y="1124793"/>
            <a:ext cx="1299912" cy="1342800"/>
          </a:xfrm>
          <a:prstGeom prst="rect">
            <a:avLst/>
          </a:prstGeom>
        </p:spPr>
        <p:txBody>
          <a:bodyPr anchor="t" rtlCol="false" tIns="0" lIns="0" bIns="0" rIns="0">
            <a:spAutoFit/>
          </a:bodyPr>
          <a:lstStyle/>
          <a:p>
            <a:pPr algn="ctr">
              <a:lnSpc>
                <a:spcPts val="10972"/>
              </a:lnSpc>
              <a:spcBef>
                <a:spcPct val="0"/>
              </a:spcBef>
            </a:pPr>
            <a:r>
              <a:rPr lang="en-US" sz="7837">
                <a:solidFill>
                  <a:srgbClr val="FFFFFF"/>
                </a:solidFill>
                <a:latin typeface="Lora Bold"/>
              </a:rPr>
              <a:t>2.5</a:t>
            </a:r>
          </a:p>
        </p:txBody>
      </p:sp>
    </p:spTree>
  </p:cSld>
  <p:clrMapOvr>
    <a:masterClrMapping/>
  </p:clrMapOvr>
</p:sld>
</file>

<file path=ppt/slides/slide22.xml><?xml version="1.0" encoding="utf-8"?>
<p:sld xmlns:p="http://schemas.openxmlformats.org/presentationml/2006/main" xmlns:a="http://schemas.openxmlformats.org/drawingml/2006/main">
  <p:cSld>
    <p:bg>
      <p:bgPr>
        <a:solidFill>
          <a:srgbClr val="1A401F"/>
        </a:solidFill>
      </p:bgPr>
    </p:bg>
    <p:spTree>
      <p:nvGrpSpPr>
        <p:cNvPr id="1" name=""/>
        <p:cNvGrpSpPr/>
        <p:nvPr/>
      </p:nvGrpSpPr>
      <p:grpSpPr>
        <a:xfrm>
          <a:off x="0" y="0"/>
          <a:ext cx="0" cy="0"/>
          <a:chOff x="0" y="0"/>
          <a:chExt cx="0" cy="0"/>
        </a:xfrm>
      </p:grpSpPr>
      <p:sp>
        <p:nvSpPr>
          <p:cNvPr name="TextBox 2" id="2"/>
          <p:cNvSpPr txBox="true"/>
          <p:nvPr/>
        </p:nvSpPr>
        <p:spPr>
          <a:xfrm rot="0">
            <a:off x="470250" y="403575"/>
            <a:ext cx="17817750" cy="10564446"/>
          </a:xfrm>
          <a:prstGeom prst="rect">
            <a:avLst/>
          </a:prstGeom>
        </p:spPr>
        <p:txBody>
          <a:bodyPr anchor="t" rtlCol="false" tIns="0" lIns="0" bIns="0" rIns="0">
            <a:spAutoFit/>
          </a:bodyPr>
          <a:lstStyle/>
          <a:p>
            <a:pPr>
              <a:lnSpc>
                <a:spcPts val="4902"/>
              </a:lnSpc>
              <a:spcBef>
                <a:spcPct val="0"/>
              </a:spcBef>
            </a:pPr>
            <a:r>
              <a:rPr lang="en-US" sz="3501">
                <a:solidFill>
                  <a:srgbClr val="FFFFFF"/>
                </a:solidFill>
                <a:latin typeface="Lora"/>
              </a:rPr>
              <a:t>Circular economy principles are centred on maximizing the lifecycle of a product and reducing or eliminating materials being sent to landfill and minimizing the use and extraction of raw materials and greenhouse gas emissions to create new products. Instead, circular economy promotes a “cradle to cradle” approach as opposed to the more traditional cradle to grave. In a cradle to cradle approach ,instead of being discarded after use/ sent to landfill, materials and products are kept in use through repair, refurbishment, recycling , or other means of recovery, creating a closed-loop system where waste is reduced, and resources are kept in use.</a:t>
            </a:r>
          </a:p>
          <a:p>
            <a:pPr>
              <a:lnSpc>
                <a:spcPts val="4902"/>
              </a:lnSpc>
              <a:spcBef>
                <a:spcPct val="0"/>
              </a:spcBef>
            </a:pPr>
          </a:p>
          <a:p>
            <a:pPr>
              <a:lnSpc>
                <a:spcPts val="4902"/>
              </a:lnSpc>
              <a:spcBef>
                <a:spcPct val="0"/>
              </a:spcBef>
            </a:pPr>
            <a:r>
              <a:rPr lang="en-US" sz="3501">
                <a:solidFill>
                  <a:srgbClr val="FFFFFF"/>
                </a:solidFill>
                <a:latin typeface="Lora"/>
              </a:rPr>
              <a:t>In a circular economy, materials and products are designed from the outset at the product development phase to be reused, repaired, or recycled. Product design criteria focuses on aspects such as elimination of unnecessary packaging, intensive design engineering to reduce the amount of raw materials used, and prioritizing the selection of rapidly renewable and recyclable materials. Waste is also minimized through practices such as waste prevention, reuse, and recycling throughout the product’s lifecycle to ensure it remains in circulation.</a:t>
            </a:r>
          </a:p>
          <a:p>
            <a:pPr algn="ctr">
              <a:lnSpc>
                <a:spcPts val="5462"/>
              </a:lnSpc>
              <a:spcBef>
                <a:spcPct val="0"/>
              </a:spcBef>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1A401F"/>
        </a:solidFill>
      </p:bgPr>
    </p:bg>
    <p:spTree>
      <p:nvGrpSpPr>
        <p:cNvPr id="1" name=""/>
        <p:cNvGrpSpPr/>
        <p:nvPr/>
      </p:nvGrpSpPr>
      <p:grpSpPr>
        <a:xfrm>
          <a:off x="0" y="0"/>
          <a:ext cx="0" cy="0"/>
          <a:chOff x="0" y="0"/>
          <a:chExt cx="0" cy="0"/>
        </a:xfrm>
      </p:grpSpPr>
      <p:sp>
        <p:nvSpPr>
          <p:cNvPr name="Freeform 2" id="2"/>
          <p:cNvSpPr/>
          <p:nvPr/>
        </p:nvSpPr>
        <p:spPr>
          <a:xfrm flipH="false" flipV="false" rot="0">
            <a:off x="6516950" y="979145"/>
            <a:ext cx="11771050" cy="8229600"/>
          </a:xfrm>
          <a:custGeom>
            <a:avLst/>
            <a:gdLst/>
            <a:ahLst/>
            <a:cxnLst/>
            <a:rect r="r" b="b" t="t" l="l"/>
            <a:pathLst>
              <a:path h="8229600" w="11771050">
                <a:moveTo>
                  <a:pt x="0" y="0"/>
                </a:moveTo>
                <a:lnTo>
                  <a:pt x="11771050" y="0"/>
                </a:lnTo>
                <a:lnTo>
                  <a:pt x="11771050" y="8229600"/>
                </a:lnTo>
                <a:lnTo>
                  <a:pt x="0" y="8229600"/>
                </a:lnTo>
                <a:lnTo>
                  <a:pt x="0" y="0"/>
                </a:lnTo>
                <a:close/>
              </a:path>
            </a:pathLst>
          </a:custGeom>
          <a:blipFill>
            <a:blip r:embed="rId2"/>
            <a:stretch>
              <a:fillRect l="0" t="0" r="-4936" b="0"/>
            </a:stretch>
          </a:blipFill>
        </p:spPr>
      </p:sp>
      <p:sp>
        <p:nvSpPr>
          <p:cNvPr name="TextBox 3" id="3"/>
          <p:cNvSpPr txBox="true"/>
          <p:nvPr/>
        </p:nvSpPr>
        <p:spPr>
          <a:xfrm rot="0">
            <a:off x="0" y="-76200"/>
            <a:ext cx="8173130" cy="10264091"/>
          </a:xfrm>
          <a:prstGeom prst="rect">
            <a:avLst/>
          </a:prstGeom>
        </p:spPr>
        <p:txBody>
          <a:bodyPr anchor="t" rtlCol="false" tIns="0" lIns="0" bIns="0" rIns="0">
            <a:spAutoFit/>
          </a:bodyPr>
          <a:lstStyle/>
          <a:p>
            <a:pPr>
              <a:lnSpc>
                <a:spcPts val="5462"/>
              </a:lnSpc>
              <a:spcBef>
                <a:spcPct val="0"/>
              </a:spcBef>
            </a:pPr>
            <a:r>
              <a:rPr lang="en-US" sz="3901">
                <a:solidFill>
                  <a:srgbClr val="EFEFEF"/>
                </a:solidFill>
                <a:latin typeface="Lora"/>
              </a:rPr>
              <a:t>Circular economy practices can be applied across all sectors of the economy, from manufacturing and construction to consumer goods and services. The principles can also be applied not only at product level but at building, corporate and even national levels.  By adopting circular economy principles, businesses can reduce their environmental impact, increase their resource efficiency, and achieve cost savings, while contributing to a more sustainable and resilient economy.</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8475307" y="2505154"/>
            <a:ext cx="9525" cy="349250"/>
          </a:xfrm>
          <a:prstGeom prst="rect">
            <a:avLst/>
          </a:prstGeom>
        </p:spPr>
        <p:txBody>
          <a:bodyPr anchor="t" rtlCol="false" tIns="0" lIns="0" bIns="0" rIns="0">
            <a:spAutoFit/>
          </a:bodyPr>
          <a:lstStyle/>
          <a:p>
            <a:pPr algn="ctr">
              <a:lnSpc>
                <a:spcPts val="2800"/>
              </a:lnSpc>
            </a:pPr>
          </a:p>
        </p:txBody>
      </p:sp>
      <p:sp>
        <p:nvSpPr>
          <p:cNvPr name="TextBox 4" id="4"/>
          <p:cNvSpPr txBox="true"/>
          <p:nvPr/>
        </p:nvSpPr>
        <p:spPr>
          <a:xfrm rot="0">
            <a:off x="2878025" y="-257175"/>
            <a:ext cx="12030502" cy="1152525"/>
          </a:xfrm>
          <a:prstGeom prst="rect">
            <a:avLst/>
          </a:prstGeom>
        </p:spPr>
        <p:txBody>
          <a:bodyPr anchor="t" rtlCol="false" tIns="0" lIns="0" bIns="0" rIns="0">
            <a:spAutoFit/>
          </a:bodyPr>
          <a:lstStyle/>
          <a:p>
            <a:pPr algn="ctr">
              <a:lnSpc>
                <a:spcPts val="9497"/>
              </a:lnSpc>
            </a:pPr>
            <a:r>
              <a:rPr lang="en-US" sz="6783">
                <a:solidFill>
                  <a:srgbClr val="96B53C"/>
                </a:solidFill>
                <a:latin typeface="Canva Sans Bold"/>
              </a:rPr>
              <a:t>Regeneros' Services Include:</a:t>
            </a:r>
          </a:p>
        </p:txBody>
      </p:sp>
      <p:sp>
        <p:nvSpPr>
          <p:cNvPr name="TextBox 5" id="5"/>
          <p:cNvSpPr txBox="true"/>
          <p:nvPr/>
        </p:nvSpPr>
        <p:spPr>
          <a:xfrm rot="0">
            <a:off x="12131288" y="828675"/>
            <a:ext cx="6156712" cy="3079065"/>
          </a:xfrm>
          <a:prstGeom prst="rect">
            <a:avLst/>
          </a:prstGeom>
        </p:spPr>
        <p:txBody>
          <a:bodyPr anchor="t" rtlCol="false" tIns="0" lIns="0" bIns="0" rIns="0">
            <a:spAutoFit/>
          </a:bodyPr>
          <a:lstStyle/>
          <a:p>
            <a:pPr algn="ctr">
              <a:lnSpc>
                <a:spcPts val="4062"/>
              </a:lnSpc>
              <a:spcBef>
                <a:spcPct val="0"/>
              </a:spcBef>
            </a:pPr>
            <a:r>
              <a:rPr lang="en-US" sz="2901">
                <a:solidFill>
                  <a:srgbClr val="000000"/>
                </a:solidFill>
                <a:latin typeface="Lora Bold"/>
              </a:rPr>
              <a:t> Circular economy strategy development:</a:t>
            </a:r>
            <a:r>
              <a:rPr lang="en-US" sz="2901">
                <a:solidFill>
                  <a:srgbClr val="000000"/>
                </a:solidFill>
                <a:latin typeface="Lora"/>
              </a:rPr>
              <a:t> We help companies to develop a comprehensive circular economy strategy that is aligned with their business goals and objectives.</a:t>
            </a:r>
          </a:p>
        </p:txBody>
      </p:sp>
      <p:sp>
        <p:nvSpPr>
          <p:cNvPr name="TextBox 6" id="6"/>
          <p:cNvSpPr txBox="true"/>
          <p:nvPr/>
        </p:nvSpPr>
        <p:spPr>
          <a:xfrm rot="0">
            <a:off x="13283618" y="5511672"/>
            <a:ext cx="5004382" cy="4177666"/>
          </a:xfrm>
          <a:prstGeom prst="rect">
            <a:avLst/>
          </a:prstGeom>
        </p:spPr>
        <p:txBody>
          <a:bodyPr anchor="t" rtlCol="false" tIns="0" lIns="0" bIns="0" rIns="0">
            <a:spAutoFit/>
          </a:bodyPr>
          <a:lstStyle/>
          <a:p>
            <a:pPr>
              <a:lnSpc>
                <a:spcPts val="3359"/>
              </a:lnSpc>
            </a:pPr>
            <a:r>
              <a:rPr lang="en-US" sz="2399">
                <a:solidFill>
                  <a:srgbClr val="387E3C"/>
                </a:solidFill>
                <a:latin typeface="Lora Bold"/>
              </a:rPr>
              <a:t>Product design and innovation</a:t>
            </a:r>
            <a:r>
              <a:rPr lang="en-US" sz="2399">
                <a:solidFill>
                  <a:srgbClr val="387E3C"/>
                </a:solidFill>
                <a:latin typeface="Lora"/>
              </a:rPr>
              <a:t>: We help companies to design and develop products that are more durable, repairable, and recyclable, and that have a lower environmental impact. We consider strategies for lowering embodied carbon, increasing the utilization of recycled and recyclable materials in the design</a:t>
            </a:r>
            <a:r>
              <a:rPr lang="en-US" sz="2399">
                <a:solidFill>
                  <a:srgbClr val="000000"/>
                </a:solidFill>
                <a:latin typeface="Lora"/>
              </a:rPr>
              <a:t>.</a:t>
            </a:r>
          </a:p>
        </p:txBody>
      </p:sp>
      <p:sp>
        <p:nvSpPr>
          <p:cNvPr name="TextBox 7" id="7"/>
          <p:cNvSpPr txBox="true"/>
          <p:nvPr/>
        </p:nvSpPr>
        <p:spPr>
          <a:xfrm rot="0">
            <a:off x="0" y="6308622"/>
            <a:ext cx="7148425" cy="2564715"/>
          </a:xfrm>
          <a:prstGeom prst="rect">
            <a:avLst/>
          </a:prstGeom>
        </p:spPr>
        <p:txBody>
          <a:bodyPr anchor="t" rtlCol="false" tIns="0" lIns="0" bIns="0" rIns="0">
            <a:spAutoFit/>
          </a:bodyPr>
          <a:lstStyle/>
          <a:p>
            <a:pPr algn="ctr">
              <a:lnSpc>
                <a:spcPts val="4062"/>
              </a:lnSpc>
              <a:spcBef>
                <a:spcPct val="0"/>
              </a:spcBef>
            </a:pPr>
            <a:r>
              <a:rPr lang="en-US" sz="2901">
                <a:solidFill>
                  <a:srgbClr val="000000"/>
                </a:solidFill>
                <a:latin typeface="Lora Bold"/>
              </a:rPr>
              <a:t> Supply chain optimization:</a:t>
            </a:r>
            <a:r>
              <a:rPr lang="en-US" sz="2901">
                <a:solidFill>
                  <a:srgbClr val="000000"/>
                </a:solidFill>
                <a:latin typeface="Lora"/>
              </a:rPr>
              <a:t> We work with companies to optimize their supply chains to reduce waste, increase efficiency, and improve environmental performance.</a:t>
            </a:r>
          </a:p>
        </p:txBody>
      </p:sp>
      <p:sp>
        <p:nvSpPr>
          <p:cNvPr name="TextBox 8" id="8"/>
          <p:cNvSpPr txBox="true"/>
          <p:nvPr/>
        </p:nvSpPr>
        <p:spPr>
          <a:xfrm rot="0">
            <a:off x="132677" y="971550"/>
            <a:ext cx="5439756" cy="4248100"/>
          </a:xfrm>
          <a:prstGeom prst="rect">
            <a:avLst/>
          </a:prstGeom>
        </p:spPr>
        <p:txBody>
          <a:bodyPr anchor="t" rtlCol="false" tIns="0" lIns="0" bIns="0" rIns="0">
            <a:spAutoFit/>
          </a:bodyPr>
          <a:lstStyle/>
          <a:p>
            <a:pPr>
              <a:lnSpc>
                <a:spcPts val="4202"/>
              </a:lnSpc>
              <a:spcBef>
                <a:spcPct val="0"/>
              </a:spcBef>
            </a:pPr>
            <a:r>
              <a:rPr lang="en-US" sz="3001">
                <a:solidFill>
                  <a:srgbClr val="5D7963"/>
                </a:solidFill>
                <a:latin typeface="Lora Bold"/>
              </a:rPr>
              <a:t>Circular business models:</a:t>
            </a:r>
            <a:r>
              <a:rPr lang="en-US" sz="3001">
                <a:solidFill>
                  <a:srgbClr val="5D7963"/>
                </a:solidFill>
                <a:latin typeface="Lora"/>
              </a:rPr>
              <a:t> We help companies to explore and implement circular business models, such as product-as-a-service, leasing, and sharing, which can create new revenue streams and reduce environmental impact.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76903" y="120542"/>
            <a:ext cx="18288000" cy="2703733"/>
          </a:xfrm>
          <a:prstGeom prst="rect">
            <a:avLst/>
          </a:prstGeom>
        </p:spPr>
        <p:txBody>
          <a:bodyPr anchor="t" rtlCol="false" tIns="0" lIns="0" bIns="0" rIns="0">
            <a:spAutoFit/>
          </a:bodyPr>
          <a:lstStyle/>
          <a:p>
            <a:pPr>
              <a:lnSpc>
                <a:spcPts val="7712"/>
              </a:lnSpc>
            </a:pPr>
            <a:r>
              <a:rPr lang="en-US" sz="5508">
                <a:solidFill>
                  <a:srgbClr val="000000"/>
                </a:solidFill>
                <a:latin typeface="Nora Bold"/>
              </a:rPr>
              <a:t>2.6 Sustainable Design Frameworks and Modern Methods of Construction</a:t>
            </a:r>
            <a:r>
              <a:rPr lang="en-US" sz="5508">
                <a:solidFill>
                  <a:srgbClr val="FFFFFF"/>
                </a:solidFill>
                <a:latin typeface="Nora Bold"/>
              </a:rPr>
              <a:t> </a:t>
            </a:r>
          </a:p>
          <a:p>
            <a:pPr>
              <a:lnSpc>
                <a:spcPts val="6078"/>
              </a:lnSpc>
            </a:pPr>
          </a:p>
        </p:txBody>
      </p:sp>
    </p:spTree>
  </p:cSld>
  <p:clrMapOvr>
    <a:masterClrMapping/>
  </p:clrMapOvr>
</p:sld>
</file>

<file path=ppt/slides/slide26.xml><?xml version="1.0" encoding="utf-8"?>
<p:sld xmlns:p="http://schemas.openxmlformats.org/presentationml/2006/main" xmlns:a="http://schemas.openxmlformats.org/drawingml/2006/main">
  <p:cSld>
    <p:bg>
      <p:bgPr>
        <a:solidFill>
          <a:srgbClr val="1A401F"/>
        </a:solidFill>
      </p:bgPr>
    </p:bg>
    <p:spTree>
      <p:nvGrpSpPr>
        <p:cNvPr id="1" name=""/>
        <p:cNvGrpSpPr/>
        <p:nvPr/>
      </p:nvGrpSpPr>
      <p:grpSpPr>
        <a:xfrm>
          <a:off x="0" y="0"/>
          <a:ext cx="0" cy="0"/>
          <a:chOff x="0" y="0"/>
          <a:chExt cx="0" cy="0"/>
        </a:xfrm>
      </p:grpSpPr>
      <p:sp>
        <p:nvSpPr>
          <p:cNvPr name="TextBox 2" id="2"/>
          <p:cNvSpPr txBox="true"/>
          <p:nvPr/>
        </p:nvSpPr>
        <p:spPr>
          <a:xfrm rot="0">
            <a:off x="369846" y="-57150"/>
            <a:ext cx="17548307" cy="10653345"/>
          </a:xfrm>
          <a:prstGeom prst="rect">
            <a:avLst/>
          </a:prstGeom>
        </p:spPr>
        <p:txBody>
          <a:bodyPr anchor="t" rtlCol="false" tIns="0" lIns="0" bIns="0" rIns="0">
            <a:spAutoFit/>
          </a:bodyPr>
          <a:lstStyle/>
          <a:p>
            <a:pPr>
              <a:lnSpc>
                <a:spcPts val="4482"/>
              </a:lnSpc>
              <a:spcBef>
                <a:spcPct val="0"/>
              </a:spcBef>
            </a:pPr>
            <a:r>
              <a:rPr lang="en-US" sz="3201">
                <a:solidFill>
                  <a:srgbClr val="FFFFFF"/>
                </a:solidFill>
                <a:latin typeface="Lora"/>
              </a:rPr>
              <a:t>The Modern Methods of Construction (MMC) is an umbrella term used in the United Kingdom to describe a range of innovative, sustainable construction techniques that differ from traditional site-based construction. Whilst this framework was formulated in the UK, the strategies covered therein are applicable to a wide variety of markets, and many are synergistic with Green Building Rating systems such as LEED and BREEAM. </a:t>
            </a:r>
          </a:p>
          <a:p>
            <a:pPr>
              <a:lnSpc>
                <a:spcPts val="4482"/>
              </a:lnSpc>
              <a:spcBef>
                <a:spcPct val="0"/>
              </a:spcBef>
            </a:pPr>
          </a:p>
          <a:p>
            <a:pPr>
              <a:lnSpc>
                <a:spcPts val="4482"/>
              </a:lnSpc>
              <a:spcBef>
                <a:spcPct val="0"/>
              </a:spcBef>
            </a:pPr>
            <a:r>
              <a:rPr lang="en-US" sz="3201">
                <a:solidFill>
                  <a:srgbClr val="FFFFFF"/>
                </a:solidFill>
                <a:latin typeface="Lora"/>
              </a:rPr>
              <a:t>The UK government has identified increased utilization of the MMC as a key enabler to simultaneously fulfil a number of socio-economic objectives outlined in UK policy including:</a:t>
            </a:r>
          </a:p>
          <a:p>
            <a:pPr>
              <a:lnSpc>
                <a:spcPts val="4482"/>
              </a:lnSpc>
              <a:spcBef>
                <a:spcPct val="0"/>
              </a:spcBef>
            </a:pPr>
          </a:p>
          <a:p>
            <a:pPr>
              <a:lnSpc>
                <a:spcPts val="4482"/>
              </a:lnSpc>
              <a:spcBef>
                <a:spcPct val="0"/>
              </a:spcBef>
            </a:pPr>
            <a:r>
              <a:rPr lang="en-US" sz="3201">
                <a:solidFill>
                  <a:srgbClr val="FFFFFF"/>
                </a:solidFill>
                <a:latin typeface="Lora"/>
              </a:rPr>
              <a:t>- Addressing the UK’s current country's housing shortage by promoting MMC strategies that reduce construction times,  without impacting quality of build.</a:t>
            </a:r>
          </a:p>
          <a:p>
            <a:pPr>
              <a:lnSpc>
                <a:spcPts val="4482"/>
              </a:lnSpc>
              <a:spcBef>
                <a:spcPct val="0"/>
              </a:spcBef>
            </a:pPr>
          </a:p>
          <a:p>
            <a:pPr>
              <a:lnSpc>
                <a:spcPts val="4482"/>
              </a:lnSpc>
              <a:spcBef>
                <a:spcPct val="0"/>
              </a:spcBef>
            </a:pPr>
            <a:r>
              <a:rPr lang="en-US" sz="3201">
                <a:solidFill>
                  <a:srgbClr val="FFFFFF"/>
                </a:solidFill>
                <a:latin typeface="Lora"/>
              </a:rPr>
              <a:t>- Promoting the use of sustainable design and construction strategies that reduce the environmental impact of the built environment and align construction activities in the UK with the government's vision for a market-led, technology- driven transition to decarbonise the UK economy and reach net zero by 2050.</a:t>
            </a:r>
          </a:p>
          <a:p>
            <a:pPr>
              <a:lnSpc>
                <a:spcPts val="4482"/>
              </a:lnSpc>
              <a:spcBef>
                <a:spcPct val="0"/>
              </a:spcBef>
            </a:pPr>
          </a:p>
          <a:p>
            <a:pPr>
              <a:lnSpc>
                <a:spcPts val="4482"/>
              </a:lnSpc>
              <a:spcBef>
                <a:spcPct val="0"/>
              </a:spcBef>
            </a:pPr>
            <a:r>
              <a:rPr lang="en-US" sz="3201">
                <a:solidFill>
                  <a:srgbClr val="FFFFFF"/>
                </a:solidFill>
                <a:latin typeface="Lora"/>
              </a:rPr>
              <a:t>- Increasing the efficiency, speed, and quality of the construction industry.</a:t>
            </a:r>
          </a:p>
          <a:p>
            <a:pPr>
              <a:lnSpc>
                <a:spcPts val="4482"/>
              </a:lnSpc>
              <a:spcBef>
                <a:spcPct val="0"/>
              </a:spcBef>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1A401F"/>
        </a:solidFill>
      </p:bgPr>
    </p:bg>
    <p:spTree>
      <p:nvGrpSpPr>
        <p:cNvPr id="1" name=""/>
        <p:cNvGrpSpPr/>
        <p:nvPr/>
      </p:nvGrpSpPr>
      <p:grpSpPr>
        <a:xfrm>
          <a:off x="0" y="0"/>
          <a:ext cx="0" cy="0"/>
          <a:chOff x="0" y="0"/>
          <a:chExt cx="0" cy="0"/>
        </a:xfrm>
      </p:grpSpPr>
      <p:sp>
        <p:nvSpPr>
          <p:cNvPr name="Freeform 2" id="2"/>
          <p:cNvSpPr/>
          <p:nvPr/>
        </p:nvSpPr>
        <p:spPr>
          <a:xfrm flipH="false" flipV="false" rot="0">
            <a:off x="10782774" y="-63"/>
            <a:ext cx="7505226" cy="10287000"/>
          </a:xfrm>
          <a:custGeom>
            <a:avLst/>
            <a:gdLst/>
            <a:ahLst/>
            <a:cxnLst/>
            <a:rect r="r" b="b" t="t" l="l"/>
            <a:pathLst>
              <a:path h="10287000" w="7505226">
                <a:moveTo>
                  <a:pt x="0" y="0"/>
                </a:moveTo>
                <a:lnTo>
                  <a:pt x="7505226" y="0"/>
                </a:lnTo>
                <a:lnTo>
                  <a:pt x="7505226" y="10287000"/>
                </a:lnTo>
                <a:lnTo>
                  <a:pt x="0" y="10287000"/>
                </a:lnTo>
                <a:lnTo>
                  <a:pt x="0" y="0"/>
                </a:lnTo>
                <a:close/>
              </a:path>
            </a:pathLst>
          </a:custGeom>
          <a:blipFill>
            <a:blip r:embed="rId2"/>
            <a:stretch>
              <a:fillRect l="-165935" t="-54461" r="0" b="0"/>
            </a:stretch>
          </a:blipFill>
        </p:spPr>
      </p:sp>
      <p:sp>
        <p:nvSpPr>
          <p:cNvPr name="TextBox 3" id="3"/>
          <p:cNvSpPr txBox="true"/>
          <p:nvPr/>
        </p:nvSpPr>
        <p:spPr>
          <a:xfrm rot="0">
            <a:off x="353317" y="2716555"/>
            <a:ext cx="10043734" cy="4777564"/>
          </a:xfrm>
          <a:prstGeom prst="rect">
            <a:avLst/>
          </a:prstGeom>
        </p:spPr>
        <p:txBody>
          <a:bodyPr anchor="t" rtlCol="false" tIns="0" lIns="0" bIns="0" rIns="0">
            <a:spAutoFit/>
          </a:bodyPr>
          <a:lstStyle/>
          <a:p>
            <a:pPr algn="ctr">
              <a:lnSpc>
                <a:spcPts val="5462"/>
              </a:lnSpc>
              <a:spcBef>
                <a:spcPct val="0"/>
              </a:spcBef>
            </a:pPr>
            <a:r>
              <a:rPr lang="en-US" sz="3901">
                <a:solidFill>
                  <a:srgbClr val="C1FF72"/>
                </a:solidFill>
                <a:latin typeface="Lora"/>
              </a:rPr>
              <a:t>The Modern Methods of Construction is divided into seven categories. The first five categories cover a number of off site manufacturing methods, and categories 6-7 cover modern improvements which are site based, including measures such as the use of robotics and drones.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EFEFEF"/>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688424" y="3031943"/>
          <a:ext cx="10935304" cy="6943725"/>
        </p:xfrm>
        <a:graphic>
          <a:graphicData uri="http://schemas.openxmlformats.org/drawingml/2006/table">
            <a:tbl>
              <a:tblPr/>
              <a:tblGrid>
                <a:gridCol w="545300"/>
                <a:gridCol w="10390004"/>
              </a:tblGrid>
              <a:tr h="2589511">
                <a:tc>
                  <a:txBody>
                    <a:bodyPr anchor="t" rtlCol="false"/>
                    <a:lstStyle/>
                    <a:p>
                      <a:pPr algn="ctr">
                        <a:lnSpc>
                          <a:spcPts val="3286"/>
                        </a:lnSpc>
                        <a:defRPr/>
                      </a:pPr>
                      <a:r>
                        <a:rPr lang="en-US" sz="2347">
                          <a:solidFill>
                            <a:srgbClr val="000000"/>
                          </a:solidFill>
                          <a:latin typeface="Lora"/>
                        </a:rPr>
                        <a:t>1.</a:t>
                      </a:r>
                      <a:endParaRPr lang="en-US" sz="1100"/>
                    </a:p>
                  </a:txBody>
                  <a:tcPr marL="190500" marR="190500" marT="190500" marB="190500" anchor="ctr">
                    <a:lnL cmpd="sng" algn="ctr" cap="flat" w="47625">
                      <a:solidFill>
                        <a:srgbClr val="000000"/>
                      </a:solidFill>
                      <a:prstDash val="solid"/>
                      <a:round/>
                      <a:headEnd type="none" w="med" len="med"/>
                      <a:tailEnd type="none" w="med" len="med"/>
                    </a:lnL>
                    <a:lnR cmpd="sng" algn="ctr" cap="flat" w="47625">
                      <a:solidFill>
                        <a:srgbClr val="000000"/>
                      </a:solidFill>
                      <a:prstDash val="solid"/>
                      <a:round/>
                      <a:headEnd type="none" w="med" len="med"/>
                      <a:tailEnd type="none" w="med" len="med"/>
                    </a:lnR>
                    <a:lnT cmpd="sng" algn="ctr" cap="flat" w="47625">
                      <a:solidFill>
                        <a:srgbClr val="000000"/>
                      </a:solidFill>
                      <a:prstDash val="solid"/>
                      <a:round/>
                      <a:headEnd type="none" w="med" len="med"/>
                      <a:tailEnd type="none" w="med" len="med"/>
                    </a:lnT>
                    <a:lnB cmpd="sng" algn="ctr" cap="flat" w="47625">
                      <a:solidFill>
                        <a:srgbClr val="000000"/>
                      </a:solidFill>
                      <a:prstDash val="solid"/>
                      <a:round/>
                      <a:headEnd type="none" w="med" len="med"/>
                      <a:tailEnd type="none" w="med" len="med"/>
                    </a:lnB>
                  </a:tcPr>
                </a:tc>
                <a:tc>
                  <a:txBody>
                    <a:bodyPr anchor="t" rtlCol="false"/>
                    <a:lstStyle/>
                    <a:p>
                      <a:pPr algn="ctr">
                        <a:lnSpc>
                          <a:spcPts val="3286"/>
                        </a:lnSpc>
                        <a:defRPr/>
                      </a:pPr>
                      <a:r>
                        <a:rPr lang="en-US" sz="2347">
                          <a:solidFill>
                            <a:srgbClr val="000000"/>
                          </a:solidFill>
                          <a:latin typeface="Lora"/>
                        </a:rPr>
                        <a:t>Off-site manufacturing (OSM): This involves manufacturing building components or entire modules off-site in a factory-controlled environment, then transporting them to the construction site for assembly. Examples of OSM include prefabricated building components, flat-pack homes, and fully assembled modules.</a:t>
                      </a:r>
                      <a:endParaRPr lang="en-US" sz="1100"/>
                    </a:p>
                  </a:txBody>
                  <a:tcPr marL="190500" marR="190500" marT="190500" marB="190500" anchor="ctr">
                    <a:lnL cmpd="sng" algn="ctr" cap="flat" w="47625">
                      <a:solidFill>
                        <a:srgbClr val="000000"/>
                      </a:solidFill>
                      <a:prstDash val="solid"/>
                      <a:round/>
                      <a:headEnd type="none" w="med" len="med"/>
                      <a:tailEnd type="none" w="med" len="med"/>
                    </a:lnL>
                    <a:lnR cmpd="sng" algn="ctr" cap="flat" w="47625">
                      <a:solidFill>
                        <a:srgbClr val="000000"/>
                      </a:solidFill>
                      <a:prstDash val="solid"/>
                      <a:round/>
                      <a:headEnd type="none" w="med" len="med"/>
                      <a:tailEnd type="none" w="med" len="med"/>
                    </a:lnR>
                    <a:lnT cmpd="sng" algn="ctr" cap="flat" w="47625">
                      <a:solidFill>
                        <a:srgbClr val="000000"/>
                      </a:solidFill>
                      <a:prstDash val="solid"/>
                      <a:round/>
                      <a:headEnd type="none" w="med" len="med"/>
                      <a:tailEnd type="none" w="med" len="med"/>
                    </a:lnT>
                    <a:lnB cmpd="sng" algn="ctr" cap="flat" w="47625">
                      <a:solidFill>
                        <a:srgbClr val="000000"/>
                      </a:solidFill>
                      <a:prstDash val="solid"/>
                      <a:round/>
                      <a:headEnd type="none" w="med" len="med"/>
                      <a:tailEnd type="none" w="med" len="med"/>
                    </a:lnB>
                  </a:tcPr>
                </a:tc>
              </a:tr>
              <a:tr h="2589511">
                <a:tc>
                  <a:txBody>
                    <a:bodyPr anchor="t" rtlCol="false"/>
                    <a:lstStyle/>
                    <a:p>
                      <a:pPr algn="ctr">
                        <a:lnSpc>
                          <a:spcPts val="3286"/>
                        </a:lnSpc>
                        <a:defRPr/>
                      </a:pPr>
                      <a:r>
                        <a:rPr lang="en-US" sz="2347">
                          <a:solidFill>
                            <a:srgbClr val="000000"/>
                          </a:solidFill>
                          <a:latin typeface="Lora"/>
                        </a:rPr>
                        <a:t>2.</a:t>
                      </a:r>
                      <a:endParaRPr lang="en-US" sz="1100"/>
                    </a:p>
                  </a:txBody>
                  <a:tcPr marL="190500" marR="190500" marT="190500" marB="190500" anchor="ctr">
                    <a:lnL cmpd="sng" algn="ctr" cap="flat" w="47625">
                      <a:solidFill>
                        <a:srgbClr val="000000"/>
                      </a:solidFill>
                      <a:prstDash val="solid"/>
                      <a:round/>
                      <a:headEnd type="none" w="med" len="med"/>
                      <a:tailEnd type="none" w="med" len="med"/>
                    </a:lnL>
                    <a:lnR cmpd="sng" algn="ctr" cap="flat" w="47625">
                      <a:solidFill>
                        <a:srgbClr val="000000"/>
                      </a:solidFill>
                      <a:prstDash val="solid"/>
                      <a:round/>
                      <a:headEnd type="none" w="med" len="med"/>
                      <a:tailEnd type="none" w="med" len="med"/>
                    </a:lnR>
                    <a:lnT cmpd="sng" algn="ctr" cap="flat" w="47625">
                      <a:solidFill>
                        <a:srgbClr val="000000"/>
                      </a:solidFill>
                      <a:prstDash val="solid"/>
                      <a:round/>
                      <a:headEnd type="none" w="med" len="med"/>
                      <a:tailEnd type="none" w="med" len="med"/>
                    </a:lnT>
                    <a:lnB cmpd="sng" algn="ctr" cap="flat" w="47625">
                      <a:solidFill>
                        <a:srgbClr val="000000"/>
                      </a:solidFill>
                      <a:prstDash val="solid"/>
                      <a:round/>
                      <a:headEnd type="none" w="med" len="med"/>
                      <a:tailEnd type="none" w="med" len="med"/>
                    </a:lnB>
                  </a:tcPr>
                </a:tc>
                <a:tc>
                  <a:txBody>
                    <a:bodyPr anchor="t" rtlCol="false"/>
                    <a:lstStyle/>
                    <a:p>
                      <a:pPr algn="ctr">
                        <a:lnSpc>
                          <a:spcPts val="3286"/>
                        </a:lnSpc>
                        <a:defRPr/>
                      </a:pPr>
                      <a:r>
                        <a:rPr lang="en-US" sz="2347">
                          <a:solidFill>
                            <a:srgbClr val="000000"/>
                          </a:solidFill>
                          <a:latin typeface="Lora"/>
                        </a:rPr>
                        <a:t>Modular construction: This involves building structures by assembling prefabricated modules in a factory, which are then transported to the construction site for assembly. Modular construction is particularly suited to multi-story buildings, such as apartments and student accommodation.</a:t>
                      </a:r>
                      <a:endParaRPr lang="en-US" sz="1100"/>
                    </a:p>
                  </a:txBody>
                  <a:tcPr marL="190500" marR="190500" marT="190500" marB="190500" anchor="ctr">
                    <a:lnL cmpd="sng" algn="ctr" cap="flat" w="47625">
                      <a:solidFill>
                        <a:srgbClr val="000000"/>
                      </a:solidFill>
                      <a:prstDash val="solid"/>
                      <a:round/>
                      <a:headEnd type="none" w="med" len="med"/>
                      <a:tailEnd type="none" w="med" len="med"/>
                    </a:lnL>
                    <a:lnR cmpd="sng" algn="ctr" cap="flat" w="47625">
                      <a:solidFill>
                        <a:srgbClr val="000000"/>
                      </a:solidFill>
                      <a:prstDash val="solid"/>
                      <a:round/>
                      <a:headEnd type="none" w="med" len="med"/>
                      <a:tailEnd type="none" w="med" len="med"/>
                    </a:lnR>
                    <a:lnT cmpd="sng" algn="ctr" cap="flat" w="47625">
                      <a:solidFill>
                        <a:srgbClr val="000000"/>
                      </a:solidFill>
                      <a:prstDash val="solid"/>
                      <a:round/>
                      <a:headEnd type="none" w="med" len="med"/>
                      <a:tailEnd type="none" w="med" len="med"/>
                    </a:lnT>
                    <a:lnB cmpd="sng" algn="ctr" cap="flat" w="47625">
                      <a:solidFill>
                        <a:srgbClr val="000000"/>
                      </a:solidFill>
                      <a:prstDash val="solid"/>
                      <a:round/>
                      <a:headEnd type="none" w="med" len="med"/>
                      <a:tailEnd type="none" w="med" len="med"/>
                    </a:lnB>
                  </a:tcPr>
                </a:tc>
              </a:tr>
              <a:tr h="1764704">
                <a:tc>
                  <a:txBody>
                    <a:bodyPr anchor="t" rtlCol="false"/>
                    <a:lstStyle/>
                    <a:p>
                      <a:pPr algn="ctr">
                        <a:lnSpc>
                          <a:spcPts val="3286"/>
                        </a:lnSpc>
                        <a:defRPr/>
                      </a:pPr>
                      <a:r>
                        <a:rPr lang="en-US" sz="2347">
                          <a:solidFill>
                            <a:srgbClr val="000000"/>
                          </a:solidFill>
                          <a:latin typeface="Lora"/>
                        </a:rPr>
                        <a:t>3.</a:t>
                      </a:r>
                      <a:endParaRPr lang="en-US" sz="1100"/>
                    </a:p>
                  </a:txBody>
                  <a:tcPr marL="190500" marR="190500" marT="190500" marB="190500" anchor="ctr">
                    <a:lnL cmpd="sng" algn="ctr" cap="flat" w="47625">
                      <a:solidFill>
                        <a:srgbClr val="000000"/>
                      </a:solidFill>
                      <a:prstDash val="solid"/>
                      <a:round/>
                      <a:headEnd type="none" w="med" len="med"/>
                      <a:tailEnd type="none" w="med" len="med"/>
                    </a:lnL>
                    <a:lnR cmpd="sng" algn="ctr" cap="flat" w="47625">
                      <a:solidFill>
                        <a:srgbClr val="000000"/>
                      </a:solidFill>
                      <a:prstDash val="solid"/>
                      <a:round/>
                      <a:headEnd type="none" w="med" len="med"/>
                      <a:tailEnd type="none" w="med" len="med"/>
                    </a:lnR>
                    <a:lnT cmpd="sng" algn="ctr" cap="flat" w="47625">
                      <a:solidFill>
                        <a:srgbClr val="000000"/>
                      </a:solidFill>
                      <a:prstDash val="solid"/>
                      <a:round/>
                      <a:headEnd type="none" w="med" len="med"/>
                      <a:tailEnd type="none" w="med" len="med"/>
                    </a:lnT>
                    <a:lnB cmpd="sng" algn="ctr" cap="flat" w="47625">
                      <a:solidFill>
                        <a:srgbClr val="000000"/>
                      </a:solidFill>
                      <a:prstDash val="solid"/>
                      <a:round/>
                      <a:headEnd type="none" w="med" len="med"/>
                      <a:tailEnd type="none" w="med" len="med"/>
                    </a:lnB>
                  </a:tcPr>
                </a:tc>
                <a:tc>
                  <a:txBody>
                    <a:bodyPr anchor="t" rtlCol="false"/>
                    <a:lstStyle/>
                    <a:p>
                      <a:pPr algn="ctr">
                        <a:lnSpc>
                          <a:spcPts val="3286"/>
                        </a:lnSpc>
                        <a:defRPr/>
                      </a:pPr>
                      <a:r>
                        <a:rPr lang="en-US" sz="2347">
                          <a:solidFill>
                            <a:srgbClr val="000000"/>
                          </a:solidFill>
                          <a:latin typeface="Lora"/>
                        </a:rPr>
                        <a:t>Use of Artificial Intelligence and other technological advances in Construction : examples include the use of exoskeletons, Virtual Reality, Augmented Reality, drones, robotic workers and others.</a:t>
                      </a:r>
                      <a:endParaRPr lang="en-US" sz="1100"/>
                    </a:p>
                  </a:txBody>
                  <a:tcPr marL="190500" marR="190500" marT="190500" marB="190500" anchor="ctr">
                    <a:lnL cmpd="sng" algn="ctr" cap="flat" w="47625">
                      <a:solidFill>
                        <a:srgbClr val="000000"/>
                      </a:solidFill>
                      <a:prstDash val="solid"/>
                      <a:round/>
                      <a:headEnd type="none" w="med" len="med"/>
                      <a:tailEnd type="none" w="med" len="med"/>
                    </a:lnL>
                    <a:lnR cmpd="sng" algn="ctr" cap="flat" w="47625">
                      <a:solidFill>
                        <a:srgbClr val="000000"/>
                      </a:solidFill>
                      <a:prstDash val="solid"/>
                      <a:round/>
                      <a:headEnd type="none" w="med" len="med"/>
                      <a:tailEnd type="none" w="med" len="med"/>
                    </a:lnR>
                    <a:lnT cmpd="sng" algn="ctr" cap="flat" w="47625">
                      <a:solidFill>
                        <a:srgbClr val="000000"/>
                      </a:solidFill>
                      <a:prstDash val="solid"/>
                      <a:round/>
                      <a:headEnd type="none" w="med" len="med"/>
                      <a:tailEnd type="none" w="med" len="med"/>
                    </a:lnT>
                    <a:lnB cmpd="sng" algn="ctr" cap="flat" w="47625">
                      <a:solidFill>
                        <a:srgbClr val="000000"/>
                      </a:solidFill>
                      <a:prstDash val="solid"/>
                      <a:round/>
                      <a:headEnd type="none" w="med" len="med"/>
                      <a:tailEnd type="none" w="med" len="med"/>
                    </a:lnB>
                  </a:tcPr>
                </a:tc>
              </a:tr>
            </a:tbl>
          </a:graphicData>
        </a:graphic>
      </p:graphicFrame>
      <p:sp>
        <p:nvSpPr>
          <p:cNvPr name="Freeform 3" id="3"/>
          <p:cNvSpPr/>
          <p:nvPr/>
        </p:nvSpPr>
        <p:spPr>
          <a:xfrm flipH="false" flipV="false" rot="-24000">
            <a:off x="-9895" y="154147"/>
            <a:ext cx="6175867" cy="2899250"/>
          </a:xfrm>
          <a:custGeom>
            <a:avLst/>
            <a:gdLst/>
            <a:ahLst/>
            <a:cxnLst/>
            <a:rect r="r" b="b" t="t" l="l"/>
            <a:pathLst>
              <a:path h="2899250" w="6175867">
                <a:moveTo>
                  <a:pt x="19940" y="0"/>
                </a:moveTo>
                <a:lnTo>
                  <a:pt x="6175866" y="42977"/>
                </a:lnTo>
                <a:lnTo>
                  <a:pt x="6155925" y="2899249"/>
                </a:lnTo>
                <a:lnTo>
                  <a:pt x="0" y="2856272"/>
                </a:lnTo>
                <a:lnTo>
                  <a:pt x="19940" y="0"/>
                </a:lnTo>
                <a:close/>
              </a:path>
            </a:pathLst>
          </a:custGeom>
          <a:blipFill>
            <a:blip r:embed="rId2"/>
            <a:stretch>
              <a:fillRect l="0" t="-1687" r="-313" b="-231211"/>
            </a:stretch>
          </a:blipFill>
        </p:spPr>
      </p:sp>
      <p:sp>
        <p:nvSpPr>
          <p:cNvPr name="Freeform 4" id="4"/>
          <p:cNvSpPr/>
          <p:nvPr/>
        </p:nvSpPr>
        <p:spPr>
          <a:xfrm flipH="false" flipV="false" rot="0">
            <a:off x="11994093" y="1603772"/>
            <a:ext cx="5581990" cy="3987136"/>
          </a:xfrm>
          <a:custGeom>
            <a:avLst/>
            <a:gdLst/>
            <a:ahLst/>
            <a:cxnLst/>
            <a:rect r="r" b="b" t="t" l="l"/>
            <a:pathLst>
              <a:path h="3987136" w="5581990">
                <a:moveTo>
                  <a:pt x="0" y="0"/>
                </a:moveTo>
                <a:lnTo>
                  <a:pt x="5581990" y="0"/>
                </a:lnTo>
                <a:lnTo>
                  <a:pt x="5581990" y="3987135"/>
                </a:lnTo>
                <a:lnTo>
                  <a:pt x="0" y="3987135"/>
                </a:lnTo>
                <a:lnTo>
                  <a:pt x="0" y="0"/>
                </a:lnTo>
                <a:close/>
              </a:path>
            </a:pathLst>
          </a:custGeom>
          <a:blipFill>
            <a:blip r:embed="rId3"/>
            <a:stretch>
              <a:fillRect l="0" t="0" r="0" b="0"/>
            </a:stretch>
          </a:blipFill>
        </p:spPr>
      </p:sp>
      <p:sp>
        <p:nvSpPr>
          <p:cNvPr name="Freeform 5" id="5"/>
          <p:cNvSpPr/>
          <p:nvPr/>
        </p:nvSpPr>
        <p:spPr>
          <a:xfrm flipH="false" flipV="false" rot="0">
            <a:off x="11994093" y="6249689"/>
            <a:ext cx="5581990" cy="3725978"/>
          </a:xfrm>
          <a:custGeom>
            <a:avLst/>
            <a:gdLst/>
            <a:ahLst/>
            <a:cxnLst/>
            <a:rect r="r" b="b" t="t" l="l"/>
            <a:pathLst>
              <a:path h="3725978" w="5581990">
                <a:moveTo>
                  <a:pt x="0" y="0"/>
                </a:moveTo>
                <a:lnTo>
                  <a:pt x="5581990" y="0"/>
                </a:lnTo>
                <a:lnTo>
                  <a:pt x="5581990" y="3725979"/>
                </a:lnTo>
                <a:lnTo>
                  <a:pt x="0" y="3725979"/>
                </a:lnTo>
                <a:lnTo>
                  <a:pt x="0" y="0"/>
                </a:lnTo>
                <a:close/>
              </a:path>
            </a:pathLst>
          </a:custGeom>
          <a:blipFill>
            <a:blip r:embed="rId4"/>
            <a:stretch>
              <a:fillRect l="0" t="0" r="0" b="0"/>
            </a:stretch>
          </a:blipFill>
        </p:spPr>
      </p:sp>
      <p:sp>
        <p:nvSpPr>
          <p:cNvPr name="TextBox 6" id="6"/>
          <p:cNvSpPr txBox="true"/>
          <p:nvPr/>
        </p:nvSpPr>
        <p:spPr>
          <a:xfrm rot="0">
            <a:off x="5700185" y="486094"/>
            <a:ext cx="12587815" cy="1117678"/>
          </a:xfrm>
          <a:prstGeom prst="rect">
            <a:avLst/>
          </a:prstGeom>
        </p:spPr>
        <p:txBody>
          <a:bodyPr anchor="t" rtlCol="false" tIns="0" lIns="0" bIns="0" rIns="0">
            <a:spAutoFit/>
          </a:bodyPr>
          <a:lstStyle/>
          <a:p>
            <a:pPr algn="ctr">
              <a:lnSpc>
                <a:spcPts val="4545"/>
              </a:lnSpc>
            </a:pPr>
            <a:r>
              <a:rPr lang="en-US" sz="3246">
                <a:solidFill>
                  <a:srgbClr val="000000"/>
                </a:solidFill>
                <a:latin typeface="Mukta Mahee Extra Bold"/>
              </a:rPr>
              <a:t>Examples of Stategies promoted in the Modern Methods of Construction</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EFEFEF"/>
        </a:solidFill>
      </p:bgPr>
    </p:bg>
    <p:spTree>
      <p:nvGrpSpPr>
        <p:cNvPr id="1" name=""/>
        <p:cNvGrpSpPr/>
        <p:nvPr/>
      </p:nvGrpSpPr>
      <p:grpSpPr>
        <a:xfrm>
          <a:off x="0" y="0"/>
          <a:ext cx="0" cy="0"/>
          <a:chOff x="0" y="0"/>
          <a:chExt cx="0" cy="0"/>
        </a:xfrm>
      </p:grpSpPr>
      <p:sp>
        <p:nvSpPr>
          <p:cNvPr name="TextBox 2" id="2"/>
          <p:cNvSpPr txBox="true"/>
          <p:nvPr/>
        </p:nvSpPr>
        <p:spPr>
          <a:xfrm rot="0">
            <a:off x="2303335" y="-142875"/>
            <a:ext cx="12605191" cy="1220715"/>
          </a:xfrm>
          <a:prstGeom prst="rect">
            <a:avLst/>
          </a:prstGeom>
        </p:spPr>
        <p:txBody>
          <a:bodyPr anchor="t" rtlCol="false" tIns="0" lIns="0" bIns="0" rIns="0">
            <a:spAutoFit/>
          </a:bodyPr>
          <a:lstStyle/>
          <a:p>
            <a:pPr algn="ctr">
              <a:lnSpc>
                <a:spcPts val="9951"/>
              </a:lnSpc>
            </a:pPr>
            <a:r>
              <a:rPr lang="en-US" sz="7107">
                <a:solidFill>
                  <a:srgbClr val="387E3C"/>
                </a:solidFill>
                <a:latin typeface="Canva Sans Bold"/>
              </a:rPr>
              <a:t>Regeneros' Services Include:</a:t>
            </a:r>
          </a:p>
        </p:txBody>
      </p:sp>
      <p:sp>
        <p:nvSpPr>
          <p:cNvPr name="TextBox 3" id="3"/>
          <p:cNvSpPr txBox="true"/>
          <p:nvPr/>
        </p:nvSpPr>
        <p:spPr>
          <a:xfrm rot="0">
            <a:off x="0" y="1816079"/>
            <a:ext cx="14908526" cy="8470921"/>
          </a:xfrm>
          <a:prstGeom prst="rect">
            <a:avLst/>
          </a:prstGeom>
        </p:spPr>
        <p:txBody>
          <a:bodyPr anchor="t" rtlCol="false" tIns="0" lIns="0" bIns="0" rIns="0">
            <a:spAutoFit/>
          </a:bodyPr>
          <a:lstStyle/>
          <a:p>
            <a:pPr marL="626102" indent="-313051" lvl="1">
              <a:lnSpc>
                <a:spcPts val="4059"/>
              </a:lnSpc>
              <a:buFont typeface="Arial"/>
              <a:buChar char="•"/>
            </a:pPr>
            <a:r>
              <a:rPr lang="en-US" sz="2899">
                <a:solidFill>
                  <a:srgbClr val="387E3C"/>
                </a:solidFill>
                <a:latin typeface="Ubuntu"/>
              </a:rPr>
              <a:t>MMC strategy development: We work with clients to develop a comprehensive strategy for adopting MMC that meets their specific nee</a:t>
            </a:r>
            <a:r>
              <a:rPr lang="en-US" sz="2899">
                <a:solidFill>
                  <a:srgbClr val="387E3C"/>
                </a:solidFill>
                <a:latin typeface="Ubuntu"/>
              </a:rPr>
              <a:t>ds and requirements. Our strategies are tailored to each client's goals and objectives, and are based on our deep knowledge and experience of MMC.</a:t>
            </a:r>
          </a:p>
          <a:p>
            <a:pPr>
              <a:lnSpc>
                <a:spcPts val="4059"/>
              </a:lnSpc>
            </a:pPr>
          </a:p>
          <a:p>
            <a:pPr marL="626102" indent="-313051" lvl="1">
              <a:lnSpc>
                <a:spcPts val="4059"/>
              </a:lnSpc>
              <a:buFont typeface="Arial"/>
              <a:buChar char="•"/>
            </a:pPr>
            <a:r>
              <a:rPr lang="en-US" sz="2899">
                <a:solidFill>
                  <a:srgbClr val="387E3C"/>
                </a:solidFill>
                <a:latin typeface="Ubuntu"/>
              </a:rPr>
              <a:t>MMC procurement support: We support clients in the procurement of MMC components and systems, including identifying suitable suppliers and contractors, negotiating contracts, and managing the supply chain.</a:t>
            </a:r>
          </a:p>
          <a:p>
            <a:pPr>
              <a:lnSpc>
                <a:spcPts val="4059"/>
              </a:lnSpc>
            </a:pPr>
          </a:p>
          <a:p>
            <a:pPr marL="626102" indent="-313051" lvl="1">
              <a:lnSpc>
                <a:spcPts val="4059"/>
              </a:lnSpc>
              <a:buFont typeface="Arial"/>
              <a:buChar char="•"/>
            </a:pPr>
            <a:r>
              <a:rPr lang="en-US" sz="2899">
                <a:solidFill>
                  <a:srgbClr val="387E3C"/>
                </a:solidFill>
                <a:latin typeface="Ubuntu"/>
              </a:rPr>
              <a:t>MMC design and engineering: We work with architectural and engineering firms and contractors to incorporate MMC strategies at the applicable stages of design and construction.</a:t>
            </a:r>
          </a:p>
          <a:p>
            <a:pPr>
              <a:lnSpc>
                <a:spcPts val="4059"/>
              </a:lnSpc>
            </a:pPr>
          </a:p>
          <a:p>
            <a:pPr marL="626102" indent="-313051" lvl="1">
              <a:lnSpc>
                <a:spcPts val="4059"/>
              </a:lnSpc>
              <a:buFont typeface="Arial"/>
              <a:buChar char="•"/>
            </a:pPr>
            <a:r>
              <a:rPr lang="en-US" sz="2899">
                <a:solidFill>
                  <a:srgbClr val="387E3C"/>
                </a:solidFill>
                <a:latin typeface="Ubuntu"/>
              </a:rPr>
              <a:t>MMC training and education: We offer training and education services to clients and their employees on the principles and practices of MMC, as well as its benefits and challenges</a:t>
            </a:r>
          </a:p>
          <a:p>
            <a:pPr algn="ctr">
              <a:lnSpc>
                <a:spcPts val="1820"/>
              </a:lnSpc>
            </a:pPr>
          </a:p>
        </p:txBody>
      </p:sp>
      <p:sp>
        <p:nvSpPr>
          <p:cNvPr name="Freeform 4" id="4"/>
          <p:cNvSpPr/>
          <p:nvPr/>
        </p:nvSpPr>
        <p:spPr>
          <a:xfrm flipH="false" flipV="false" rot="0">
            <a:off x="14908526" y="2222857"/>
            <a:ext cx="2891469" cy="5841286"/>
          </a:xfrm>
          <a:custGeom>
            <a:avLst/>
            <a:gdLst/>
            <a:ahLst/>
            <a:cxnLst/>
            <a:rect r="r" b="b" t="t" l="l"/>
            <a:pathLst>
              <a:path h="5841286" w="2891469">
                <a:moveTo>
                  <a:pt x="0" y="0"/>
                </a:moveTo>
                <a:lnTo>
                  <a:pt x="2891469" y="0"/>
                </a:lnTo>
                <a:lnTo>
                  <a:pt x="2891469" y="5841286"/>
                </a:lnTo>
                <a:lnTo>
                  <a:pt x="0" y="5841286"/>
                </a:lnTo>
                <a:lnTo>
                  <a:pt x="0" y="0"/>
                </a:lnTo>
                <a:close/>
              </a:path>
            </a:pathLst>
          </a:custGeom>
          <a:blipFill>
            <a:blip r:embed="rId2"/>
            <a:stretch>
              <a:fillRect l="-286284" t="-53473"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407501" y="1314303"/>
            <a:ext cx="10634555" cy="8556812"/>
          </a:xfrm>
          <a:prstGeom prst="rect">
            <a:avLst/>
          </a:prstGeom>
        </p:spPr>
        <p:txBody>
          <a:bodyPr anchor="t" rtlCol="false" tIns="0" lIns="0" bIns="0" rIns="0">
            <a:spAutoFit/>
          </a:bodyPr>
          <a:lstStyle/>
          <a:p>
            <a:pPr>
              <a:lnSpc>
                <a:spcPts val="5265"/>
              </a:lnSpc>
            </a:pPr>
            <a:r>
              <a:rPr lang="en-US" sz="3761">
                <a:solidFill>
                  <a:srgbClr val="000000"/>
                </a:solidFill>
                <a:latin typeface="Lora"/>
              </a:rPr>
              <a:t>1.     Introduction</a:t>
            </a:r>
          </a:p>
          <a:p>
            <a:pPr>
              <a:lnSpc>
                <a:spcPts val="5265"/>
              </a:lnSpc>
            </a:pPr>
            <a:r>
              <a:rPr lang="en-US" sz="3761">
                <a:solidFill>
                  <a:srgbClr val="000000"/>
                </a:solidFill>
                <a:latin typeface="Lora"/>
              </a:rPr>
              <a:t>2.    Services </a:t>
            </a:r>
          </a:p>
          <a:p>
            <a:pPr>
              <a:lnSpc>
                <a:spcPts val="5265"/>
              </a:lnSpc>
            </a:pPr>
            <a:r>
              <a:rPr lang="en-US" sz="3761">
                <a:solidFill>
                  <a:srgbClr val="000000"/>
                </a:solidFill>
                <a:latin typeface="Lora"/>
              </a:rPr>
              <a:t>2.1    Green Building Certification Consultations </a:t>
            </a:r>
          </a:p>
          <a:p>
            <a:pPr>
              <a:lnSpc>
                <a:spcPts val="5265"/>
              </a:lnSpc>
            </a:pPr>
            <a:r>
              <a:rPr lang="en-US" sz="3761">
                <a:solidFill>
                  <a:srgbClr val="000000"/>
                </a:solidFill>
                <a:latin typeface="Lora"/>
              </a:rPr>
              <a:t>2.2    WELL Certification Consultations</a:t>
            </a:r>
          </a:p>
          <a:p>
            <a:pPr>
              <a:lnSpc>
                <a:spcPts val="5265"/>
              </a:lnSpc>
            </a:pPr>
            <a:r>
              <a:rPr lang="en-US" sz="3761">
                <a:solidFill>
                  <a:srgbClr val="000000"/>
                </a:solidFill>
                <a:latin typeface="Lora"/>
              </a:rPr>
              <a:t>2.3    Net Zero and Carbon Management </a:t>
            </a:r>
          </a:p>
          <a:p>
            <a:pPr>
              <a:lnSpc>
                <a:spcPts val="5265"/>
              </a:lnSpc>
            </a:pPr>
            <a:r>
              <a:rPr lang="en-US" sz="3761">
                <a:solidFill>
                  <a:srgbClr val="000000"/>
                </a:solidFill>
                <a:latin typeface="Lora"/>
              </a:rPr>
              <a:t>2.4   Waste Management</a:t>
            </a:r>
          </a:p>
          <a:p>
            <a:pPr>
              <a:lnSpc>
                <a:spcPts val="5265"/>
              </a:lnSpc>
            </a:pPr>
            <a:r>
              <a:rPr lang="en-US" sz="3761">
                <a:solidFill>
                  <a:srgbClr val="000000"/>
                </a:solidFill>
                <a:latin typeface="Lora"/>
              </a:rPr>
              <a:t>2.5   Circular Economy</a:t>
            </a:r>
          </a:p>
          <a:p>
            <a:pPr>
              <a:lnSpc>
                <a:spcPts val="5265"/>
              </a:lnSpc>
            </a:pPr>
            <a:r>
              <a:rPr lang="en-US" sz="3761">
                <a:solidFill>
                  <a:srgbClr val="000000"/>
                </a:solidFill>
                <a:latin typeface="Lora"/>
              </a:rPr>
              <a:t>2.6   Sustainable Design Frameworks and </a:t>
            </a:r>
          </a:p>
          <a:p>
            <a:pPr>
              <a:lnSpc>
                <a:spcPts val="5265"/>
              </a:lnSpc>
            </a:pPr>
            <a:r>
              <a:rPr lang="en-US" sz="3761">
                <a:solidFill>
                  <a:srgbClr val="000000"/>
                </a:solidFill>
                <a:latin typeface="Lora"/>
              </a:rPr>
              <a:t>Legislation /Modern Methods of Construction </a:t>
            </a:r>
          </a:p>
          <a:p>
            <a:pPr>
              <a:lnSpc>
                <a:spcPts val="5265"/>
              </a:lnSpc>
            </a:pPr>
            <a:r>
              <a:rPr lang="en-US" sz="3761">
                <a:solidFill>
                  <a:srgbClr val="000000"/>
                </a:solidFill>
                <a:latin typeface="Lora"/>
              </a:rPr>
              <a:t>2.7    Higher Education and Research</a:t>
            </a:r>
          </a:p>
          <a:p>
            <a:pPr>
              <a:lnSpc>
                <a:spcPts val="5265"/>
              </a:lnSpc>
            </a:pPr>
            <a:r>
              <a:rPr lang="en-US" sz="3761">
                <a:solidFill>
                  <a:srgbClr val="000000"/>
                </a:solidFill>
                <a:latin typeface="Lora"/>
              </a:rPr>
              <a:t>3.Client Base &amp; Reference Projects</a:t>
            </a:r>
          </a:p>
          <a:p>
            <a:pPr>
              <a:lnSpc>
                <a:spcPts val="5265"/>
              </a:lnSpc>
            </a:pPr>
            <a:r>
              <a:rPr lang="en-US" sz="3761">
                <a:solidFill>
                  <a:srgbClr val="000000"/>
                </a:solidFill>
                <a:latin typeface="Lora"/>
              </a:rPr>
              <a:t>4.Corporate Information and Resumes</a:t>
            </a:r>
          </a:p>
          <a:p>
            <a:pPr algn="ctr">
              <a:lnSpc>
                <a:spcPts val="4511"/>
              </a:lnSpc>
              <a:spcBef>
                <a:spcPct val="0"/>
              </a:spcBef>
            </a:pPr>
          </a:p>
        </p:txBody>
      </p:sp>
      <p:grpSp>
        <p:nvGrpSpPr>
          <p:cNvPr name="Group 3" id="3"/>
          <p:cNvGrpSpPr>
            <a:grpSpLocks noChangeAspect="true"/>
          </p:cNvGrpSpPr>
          <p:nvPr/>
        </p:nvGrpSpPr>
        <p:grpSpPr>
          <a:xfrm rot="0">
            <a:off x="-4694339" y="-102870"/>
            <a:ext cx="11800546" cy="10501622"/>
            <a:chOff x="0" y="0"/>
            <a:chExt cx="6349238" cy="5650357"/>
          </a:xfrm>
        </p:grpSpPr>
        <p:sp>
          <p:nvSpPr>
            <p:cNvPr name="Freeform 4" id="4"/>
            <p:cNvSpPr/>
            <p:nvPr/>
          </p:nvSpPr>
          <p:spPr>
            <a:xfrm flipH="false" flipV="false" rot="0">
              <a:off x="-1220470" y="-200914"/>
              <a:ext cx="7579741" cy="5919724"/>
            </a:xfrm>
            <a:custGeom>
              <a:avLst/>
              <a:gdLst/>
              <a:ahLst/>
              <a:cxnLst/>
              <a:rect r="r" b="b" t="t" l="l"/>
              <a:pathLst>
                <a:path h="5919724" w="7579741">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2"/>
              <a:stretch>
                <a:fillRect l="0" t="0" r="-33568" b="0"/>
              </a:stretch>
            </a:blipFill>
          </p:spPr>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011" t="-5449" r="-1011" b="-14938"/>
            </a:stretch>
          </a:blipFill>
        </p:spPr>
      </p:sp>
      <p:sp>
        <p:nvSpPr>
          <p:cNvPr name="TextBox 3" id="3"/>
          <p:cNvSpPr txBox="true"/>
          <p:nvPr/>
        </p:nvSpPr>
        <p:spPr>
          <a:xfrm rot="0">
            <a:off x="257456" y="-114300"/>
            <a:ext cx="18288000" cy="1732201"/>
          </a:xfrm>
          <a:prstGeom prst="rect">
            <a:avLst/>
          </a:prstGeom>
        </p:spPr>
        <p:txBody>
          <a:bodyPr anchor="t" rtlCol="false" tIns="0" lIns="0" bIns="0" rIns="0">
            <a:spAutoFit/>
          </a:bodyPr>
          <a:lstStyle/>
          <a:p>
            <a:pPr>
              <a:lnSpc>
                <a:spcPts val="7712"/>
              </a:lnSpc>
            </a:pPr>
            <a:r>
              <a:rPr lang="en-US" sz="5508">
                <a:solidFill>
                  <a:srgbClr val="000000"/>
                </a:solidFill>
                <a:latin typeface="Nora Bold"/>
              </a:rPr>
              <a:t>2.7 Higher Education and Research</a:t>
            </a:r>
          </a:p>
          <a:p>
            <a:pPr>
              <a:lnSpc>
                <a:spcPts val="6078"/>
              </a:lnSpc>
            </a:pP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EFEFEF"/>
        </a:solidFill>
      </p:bgPr>
    </p:bg>
    <p:spTree>
      <p:nvGrpSpPr>
        <p:cNvPr id="1" name=""/>
        <p:cNvGrpSpPr/>
        <p:nvPr/>
      </p:nvGrpSpPr>
      <p:grpSpPr>
        <a:xfrm>
          <a:off x="0" y="0"/>
          <a:ext cx="0" cy="0"/>
          <a:chOff x="0" y="0"/>
          <a:chExt cx="0" cy="0"/>
        </a:xfrm>
      </p:grpSpPr>
      <p:sp>
        <p:nvSpPr>
          <p:cNvPr name="TextBox 2" id="2"/>
          <p:cNvSpPr txBox="true"/>
          <p:nvPr/>
        </p:nvSpPr>
        <p:spPr>
          <a:xfrm rot="0">
            <a:off x="-154243" y="787451"/>
            <a:ext cx="14908526" cy="9499549"/>
          </a:xfrm>
          <a:prstGeom prst="rect">
            <a:avLst/>
          </a:prstGeom>
        </p:spPr>
        <p:txBody>
          <a:bodyPr anchor="t" rtlCol="false" tIns="0" lIns="0" bIns="0" rIns="0">
            <a:spAutoFit/>
          </a:bodyPr>
          <a:lstStyle/>
          <a:p>
            <a:pPr>
              <a:lnSpc>
                <a:spcPts val="4059"/>
              </a:lnSpc>
            </a:pPr>
            <a:r>
              <a:rPr lang="en-US" sz="2899">
                <a:solidFill>
                  <a:srgbClr val="387E3C"/>
                </a:solidFill>
                <a:latin typeface="Ubuntu"/>
              </a:rPr>
              <a:t>Regeneros partners with higher education institutions in the United Kingdom and abroad to promote awareness and to educate University Level Students and equip them for Green Careers. </a:t>
            </a:r>
          </a:p>
          <a:p>
            <a:pPr>
              <a:lnSpc>
                <a:spcPts val="4059"/>
              </a:lnSpc>
            </a:pPr>
            <a:r>
              <a:rPr lang="en-US" sz="2899">
                <a:solidFill>
                  <a:srgbClr val="387E3C"/>
                </a:solidFill>
                <a:latin typeface="Ubuntu"/>
              </a:rPr>
              <a:t>Regeneros existing partnerships and services provided to Higher Education include </a:t>
            </a:r>
          </a:p>
          <a:p>
            <a:pPr>
              <a:lnSpc>
                <a:spcPts val="4059"/>
              </a:lnSpc>
            </a:pPr>
            <a:r>
              <a:rPr lang="en-US" sz="2899">
                <a:solidFill>
                  <a:srgbClr val="387E3C"/>
                </a:solidFill>
                <a:latin typeface="Ubuntu"/>
              </a:rPr>
              <a:t>but are not limited to :</a:t>
            </a:r>
          </a:p>
          <a:p>
            <a:pPr>
              <a:lnSpc>
                <a:spcPts val="4059"/>
              </a:lnSpc>
            </a:pPr>
          </a:p>
          <a:p>
            <a:pPr marL="626102" indent="-313051" lvl="1">
              <a:lnSpc>
                <a:spcPts val="4059"/>
              </a:lnSpc>
              <a:buFont typeface="Arial"/>
              <a:buChar char="•"/>
            </a:pPr>
            <a:r>
              <a:rPr lang="en-US" sz="2899">
                <a:solidFill>
                  <a:srgbClr val="387E3C"/>
                </a:solidFill>
                <a:latin typeface="Ubuntu"/>
              </a:rPr>
              <a:t>Blending theoretical knowledge of sustainability with practical, real life experiences to develop the next generation of Sustainability Leaders . Sample offerings include LEED Lab, where University Students are taught theoretical concepts of sustainable design , and apply the same principles by utilising their campus as a live LEED project .</a:t>
            </a:r>
          </a:p>
          <a:p>
            <a:pPr marL="626102" indent="-313051" lvl="1">
              <a:lnSpc>
                <a:spcPts val="4059"/>
              </a:lnSpc>
              <a:buFont typeface="Arial"/>
              <a:buChar char="•"/>
            </a:pPr>
            <a:r>
              <a:rPr lang="en-US" sz="2899">
                <a:solidFill>
                  <a:srgbClr val="387E3C"/>
                </a:solidFill>
                <a:latin typeface="Ubuntu"/>
              </a:rPr>
              <a:t>Guest Speaker on the subject of Sustainability in the Built Environment </a:t>
            </a:r>
          </a:p>
          <a:p>
            <a:pPr marL="626102" indent="-313051" lvl="1">
              <a:lnSpc>
                <a:spcPts val="4059"/>
              </a:lnSpc>
              <a:buFont typeface="Arial"/>
              <a:buChar char="•"/>
            </a:pPr>
            <a:r>
              <a:rPr lang="en-US" sz="2899">
                <a:solidFill>
                  <a:srgbClr val="387E3C"/>
                </a:solidFill>
                <a:latin typeface="Ubuntu"/>
              </a:rPr>
              <a:t>Development of University Level Courses on topics related to Sustainability in the Built Environment.</a:t>
            </a:r>
          </a:p>
          <a:p>
            <a:pPr marL="626102" indent="-313051" lvl="1">
              <a:lnSpc>
                <a:spcPts val="4059"/>
              </a:lnSpc>
              <a:buFont typeface="Arial"/>
              <a:buChar char="•"/>
            </a:pPr>
            <a:r>
              <a:rPr lang="en-US" sz="2899">
                <a:solidFill>
                  <a:srgbClr val="387E3C"/>
                </a:solidFill>
                <a:latin typeface="Ubuntu"/>
              </a:rPr>
              <a:t>Partnership in research and development as relates to carbon management and sustainability. </a:t>
            </a:r>
          </a:p>
          <a:p>
            <a:pPr marL="626102" indent="-313051" lvl="1">
              <a:lnSpc>
                <a:spcPts val="4059"/>
              </a:lnSpc>
              <a:buFont typeface="Arial"/>
              <a:buChar char="•"/>
            </a:pPr>
            <a:r>
              <a:rPr lang="en-US" sz="2899">
                <a:solidFill>
                  <a:srgbClr val="387E3C"/>
                </a:solidFill>
                <a:latin typeface="Ubuntu"/>
              </a:rPr>
              <a:t>Education both online and in-person on sustainability for architects and engineers ( Ranya Metwalli Shields’ courses are featured on the United States Green Building Council official education website. )  </a:t>
            </a:r>
          </a:p>
          <a:p>
            <a:pPr algn="ctr">
              <a:lnSpc>
                <a:spcPts val="1820"/>
              </a:lnSpc>
            </a:pPr>
          </a:p>
        </p:txBody>
      </p:sp>
      <p:sp>
        <p:nvSpPr>
          <p:cNvPr name="Freeform 3" id="3"/>
          <p:cNvSpPr/>
          <p:nvPr/>
        </p:nvSpPr>
        <p:spPr>
          <a:xfrm flipH="false" flipV="false" rot="0">
            <a:off x="14131684" y="1788198"/>
            <a:ext cx="4156316" cy="2769145"/>
          </a:xfrm>
          <a:custGeom>
            <a:avLst/>
            <a:gdLst/>
            <a:ahLst/>
            <a:cxnLst/>
            <a:rect r="r" b="b" t="t" l="l"/>
            <a:pathLst>
              <a:path h="2769145" w="4156316">
                <a:moveTo>
                  <a:pt x="0" y="0"/>
                </a:moveTo>
                <a:lnTo>
                  <a:pt x="4156316" y="0"/>
                </a:lnTo>
                <a:lnTo>
                  <a:pt x="4156316" y="2769146"/>
                </a:lnTo>
                <a:lnTo>
                  <a:pt x="0" y="2769146"/>
                </a:lnTo>
                <a:lnTo>
                  <a:pt x="0" y="0"/>
                </a:lnTo>
                <a:close/>
              </a:path>
            </a:pathLst>
          </a:custGeom>
          <a:blipFill>
            <a:blip r:embed="rId2"/>
            <a:stretch>
              <a:fillRect l="0" t="0" r="0" b="0"/>
            </a:stretch>
          </a:blipFill>
        </p:spPr>
      </p:sp>
      <p:sp>
        <p:nvSpPr>
          <p:cNvPr name="Freeform 4" id="4"/>
          <p:cNvSpPr/>
          <p:nvPr/>
        </p:nvSpPr>
        <p:spPr>
          <a:xfrm flipH="false" flipV="false" rot="54000">
            <a:off x="14720879" y="5972045"/>
            <a:ext cx="4013935" cy="4345690"/>
          </a:xfrm>
          <a:custGeom>
            <a:avLst/>
            <a:gdLst/>
            <a:ahLst/>
            <a:cxnLst/>
            <a:rect r="r" b="b" t="t" l="l"/>
            <a:pathLst>
              <a:path h="4345690" w="4013935">
                <a:moveTo>
                  <a:pt x="0" y="61999"/>
                </a:moveTo>
                <a:lnTo>
                  <a:pt x="3946641" y="0"/>
                </a:lnTo>
                <a:lnTo>
                  <a:pt x="4013935" y="4283691"/>
                </a:lnTo>
                <a:lnTo>
                  <a:pt x="67294" y="4345690"/>
                </a:lnTo>
                <a:lnTo>
                  <a:pt x="0" y="61999"/>
                </a:lnTo>
                <a:close/>
              </a:path>
            </a:pathLst>
          </a:custGeom>
          <a:blipFill>
            <a:blip r:embed="rId3"/>
            <a:stretch>
              <a:fillRect l="-32660" t="0" r="-30823" b="-605"/>
            </a:stretch>
          </a:blipFill>
        </p:spPr>
      </p:sp>
      <p:sp>
        <p:nvSpPr>
          <p:cNvPr name="TextBox 5" id="5"/>
          <p:cNvSpPr txBox="true"/>
          <p:nvPr/>
        </p:nvSpPr>
        <p:spPr>
          <a:xfrm rot="0">
            <a:off x="1819809" y="-142875"/>
            <a:ext cx="13572244" cy="1220673"/>
          </a:xfrm>
          <a:prstGeom prst="rect">
            <a:avLst/>
          </a:prstGeom>
        </p:spPr>
        <p:txBody>
          <a:bodyPr anchor="t" rtlCol="false" tIns="0" lIns="0" bIns="0" rIns="0">
            <a:spAutoFit/>
          </a:bodyPr>
          <a:lstStyle/>
          <a:p>
            <a:pPr algn="ctr">
              <a:lnSpc>
                <a:spcPts val="9951"/>
              </a:lnSpc>
            </a:pPr>
            <a:r>
              <a:rPr lang="en-US" sz="7107">
                <a:solidFill>
                  <a:srgbClr val="387E3C"/>
                </a:solidFill>
                <a:latin typeface="Canva Sans Bold"/>
              </a:rPr>
              <a:t>Regeneros in Higher Education</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1A401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205067" y="-107311"/>
            <a:ext cx="14348658" cy="12769255"/>
            <a:chOff x="0" y="0"/>
            <a:chExt cx="6349238" cy="5650357"/>
          </a:xfrm>
        </p:grpSpPr>
        <p:sp>
          <p:nvSpPr>
            <p:cNvPr name="Freeform 3" id="3"/>
            <p:cNvSpPr/>
            <p:nvPr/>
          </p:nvSpPr>
          <p:spPr>
            <a:xfrm flipH="false" flipV="false" rot="0">
              <a:off x="-1220470" y="-200914"/>
              <a:ext cx="7579741" cy="5919724"/>
            </a:xfrm>
            <a:custGeom>
              <a:avLst/>
              <a:gdLst/>
              <a:ahLst/>
              <a:cxnLst/>
              <a:rect r="r" b="b" t="t" l="l"/>
              <a:pathLst>
                <a:path h="5919724" w="7579741">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2"/>
              <a:stretch>
                <a:fillRect l="-29102" t="0" r="-29102" b="0"/>
              </a:stretch>
            </a:blipFill>
          </p:spPr>
        </p:sp>
      </p:grpSp>
      <p:sp>
        <p:nvSpPr>
          <p:cNvPr name="TextBox 4" id="4"/>
          <p:cNvSpPr txBox="true"/>
          <p:nvPr/>
        </p:nvSpPr>
        <p:spPr>
          <a:xfrm rot="0">
            <a:off x="8923244" y="7000982"/>
            <a:ext cx="11160826" cy="3286018"/>
          </a:xfrm>
          <a:prstGeom prst="rect">
            <a:avLst/>
          </a:prstGeom>
        </p:spPr>
        <p:txBody>
          <a:bodyPr anchor="t" rtlCol="false" tIns="0" lIns="0" bIns="0" rIns="0">
            <a:spAutoFit/>
          </a:bodyPr>
          <a:lstStyle/>
          <a:p>
            <a:pPr>
              <a:lnSpc>
                <a:spcPts val="8686"/>
              </a:lnSpc>
            </a:pPr>
            <a:r>
              <a:rPr lang="en-US" sz="7553">
                <a:solidFill>
                  <a:srgbClr val="FFFFFF"/>
                </a:solidFill>
                <a:latin typeface="Canva Sans Bold"/>
              </a:rPr>
              <a:t>03-</a:t>
            </a:r>
          </a:p>
          <a:p>
            <a:pPr>
              <a:lnSpc>
                <a:spcPts val="8686"/>
              </a:lnSpc>
            </a:pPr>
            <a:r>
              <a:rPr lang="en-US" sz="7553">
                <a:solidFill>
                  <a:srgbClr val="FFFFFF"/>
                </a:solidFill>
                <a:latin typeface="Canva Sans Bold"/>
              </a:rPr>
              <a:t>Client Base &amp; Reference Projects</a:t>
            </a:r>
          </a:p>
        </p:txBody>
      </p:sp>
      <p:sp>
        <p:nvSpPr>
          <p:cNvPr name="TextBox 5" id="5"/>
          <p:cNvSpPr txBox="true"/>
          <p:nvPr/>
        </p:nvSpPr>
        <p:spPr>
          <a:xfrm rot="0">
            <a:off x="0" y="-2083178"/>
            <a:ext cx="18288000" cy="2497232"/>
          </a:xfrm>
          <a:prstGeom prst="rect">
            <a:avLst/>
          </a:prstGeom>
        </p:spPr>
        <p:txBody>
          <a:bodyPr anchor="t" rtlCol="false" tIns="0" lIns="0" bIns="0" rIns="0">
            <a:spAutoFit/>
          </a:bodyPr>
          <a:lstStyle/>
          <a:p>
            <a:pPr>
              <a:lnSpc>
                <a:spcPts val="7712"/>
              </a:lnSpc>
            </a:pPr>
            <a:r>
              <a:rPr lang="en-US" sz="5508">
                <a:solidFill>
                  <a:srgbClr val="FFFFFF"/>
                </a:solidFill>
                <a:latin typeface="Nora Bold"/>
              </a:rPr>
              <a:t>2.1 Green Building Certification Consultations</a:t>
            </a:r>
          </a:p>
          <a:p>
            <a:pPr>
              <a:lnSpc>
                <a:spcPts val="6078"/>
              </a:lnSpc>
            </a:pPr>
          </a:p>
          <a:p>
            <a:pPr>
              <a:lnSpc>
                <a:spcPts val="6078"/>
              </a:lnSpc>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2949962">
            <a:off x="12628700" y="-4733796"/>
            <a:ext cx="9590035" cy="9189937"/>
            <a:chOff x="0" y="0"/>
            <a:chExt cx="6334760" cy="6070473"/>
          </a:xfrm>
        </p:grpSpPr>
        <p:sp>
          <p:nvSpPr>
            <p:cNvPr name="Freeform 3" id="3"/>
            <p:cNvSpPr/>
            <p:nvPr/>
          </p:nvSpPr>
          <p:spPr>
            <a:xfrm flipH="false" flipV="false" rot="0">
              <a:off x="-81534" y="-15367"/>
              <a:ext cx="6419342" cy="6097397"/>
            </a:xfrm>
            <a:custGeom>
              <a:avLst/>
              <a:gdLst/>
              <a:ahLst/>
              <a:cxnLst/>
              <a:rect r="r" b="b" t="t" l="l"/>
              <a:pathLst>
                <a:path h="6097397" w="6419342">
                  <a:moveTo>
                    <a:pt x="6416294" y="6069076"/>
                  </a:moveTo>
                  <a:cubicBezTo>
                    <a:pt x="6148324" y="6097397"/>
                    <a:pt x="5911723" y="6084316"/>
                    <a:pt x="5641340" y="6070346"/>
                  </a:cubicBezTo>
                  <a:cubicBezTo>
                    <a:pt x="4147947" y="6093968"/>
                    <a:pt x="2247011" y="6076442"/>
                    <a:pt x="664845" y="6074029"/>
                  </a:cubicBezTo>
                  <a:cubicBezTo>
                    <a:pt x="603504" y="6095620"/>
                    <a:pt x="627380" y="6024499"/>
                    <a:pt x="607695" y="5996559"/>
                  </a:cubicBezTo>
                  <a:cubicBezTo>
                    <a:pt x="553974" y="5947410"/>
                    <a:pt x="508254" y="5901309"/>
                    <a:pt x="485267" y="5839079"/>
                  </a:cubicBezTo>
                  <a:cubicBezTo>
                    <a:pt x="528955" y="5542915"/>
                    <a:pt x="592582" y="5645531"/>
                    <a:pt x="517398" y="5450840"/>
                  </a:cubicBezTo>
                  <a:cubicBezTo>
                    <a:pt x="568198" y="5359908"/>
                    <a:pt x="531114" y="5239004"/>
                    <a:pt x="477012" y="5195189"/>
                  </a:cubicBezTo>
                  <a:cubicBezTo>
                    <a:pt x="425069" y="5033772"/>
                    <a:pt x="465709" y="5138420"/>
                    <a:pt x="406654" y="5050028"/>
                  </a:cubicBezTo>
                  <a:cubicBezTo>
                    <a:pt x="328803" y="5023231"/>
                    <a:pt x="417068" y="4987798"/>
                    <a:pt x="381381" y="4967859"/>
                  </a:cubicBezTo>
                  <a:cubicBezTo>
                    <a:pt x="304673" y="4821682"/>
                    <a:pt x="247015" y="4761230"/>
                    <a:pt x="165481" y="4662043"/>
                  </a:cubicBezTo>
                  <a:cubicBezTo>
                    <a:pt x="113284" y="4629785"/>
                    <a:pt x="171831" y="4588510"/>
                    <a:pt x="146304" y="4566159"/>
                  </a:cubicBezTo>
                  <a:cubicBezTo>
                    <a:pt x="0" y="4473449"/>
                    <a:pt x="151130" y="4495928"/>
                    <a:pt x="124587" y="4430777"/>
                  </a:cubicBezTo>
                  <a:cubicBezTo>
                    <a:pt x="75057" y="4336035"/>
                    <a:pt x="143510" y="4247008"/>
                    <a:pt x="181229" y="4188461"/>
                  </a:cubicBezTo>
                  <a:cubicBezTo>
                    <a:pt x="287655" y="4070351"/>
                    <a:pt x="377952" y="3877184"/>
                    <a:pt x="353441" y="3840989"/>
                  </a:cubicBezTo>
                  <a:cubicBezTo>
                    <a:pt x="356489" y="3775456"/>
                    <a:pt x="444246" y="3738373"/>
                    <a:pt x="416433" y="3670300"/>
                  </a:cubicBezTo>
                  <a:cubicBezTo>
                    <a:pt x="440817" y="3625850"/>
                    <a:pt x="489839" y="3551429"/>
                    <a:pt x="543814" y="3502153"/>
                  </a:cubicBezTo>
                  <a:cubicBezTo>
                    <a:pt x="550926" y="3320289"/>
                    <a:pt x="585851" y="3252979"/>
                    <a:pt x="608838" y="3158745"/>
                  </a:cubicBezTo>
                  <a:cubicBezTo>
                    <a:pt x="658495" y="3074798"/>
                    <a:pt x="674497" y="2991612"/>
                    <a:pt x="723392" y="2921128"/>
                  </a:cubicBezTo>
                  <a:cubicBezTo>
                    <a:pt x="674116" y="2844928"/>
                    <a:pt x="740918" y="2833752"/>
                    <a:pt x="718820" y="2801240"/>
                  </a:cubicBezTo>
                  <a:cubicBezTo>
                    <a:pt x="815848" y="2672843"/>
                    <a:pt x="786130" y="2438528"/>
                    <a:pt x="764667" y="2299844"/>
                  </a:cubicBezTo>
                  <a:cubicBezTo>
                    <a:pt x="732028" y="2202054"/>
                    <a:pt x="705866" y="2152651"/>
                    <a:pt x="634111" y="2110741"/>
                  </a:cubicBezTo>
                  <a:cubicBezTo>
                    <a:pt x="649732" y="2057401"/>
                    <a:pt x="597154" y="2011300"/>
                    <a:pt x="581025" y="2017523"/>
                  </a:cubicBezTo>
                  <a:cubicBezTo>
                    <a:pt x="590423" y="1912494"/>
                    <a:pt x="540766" y="1883157"/>
                    <a:pt x="528701" y="1841882"/>
                  </a:cubicBezTo>
                  <a:cubicBezTo>
                    <a:pt x="469265" y="1788669"/>
                    <a:pt x="606679" y="1780922"/>
                    <a:pt x="532130" y="1711834"/>
                  </a:cubicBezTo>
                  <a:cubicBezTo>
                    <a:pt x="553466" y="1610107"/>
                    <a:pt x="556133" y="1557910"/>
                    <a:pt x="535813" y="1513079"/>
                  </a:cubicBezTo>
                  <a:cubicBezTo>
                    <a:pt x="520319" y="1475868"/>
                    <a:pt x="599948" y="1400811"/>
                    <a:pt x="571500" y="1407034"/>
                  </a:cubicBezTo>
                  <a:cubicBezTo>
                    <a:pt x="572770" y="1350646"/>
                    <a:pt x="535686" y="1326770"/>
                    <a:pt x="514858" y="1309879"/>
                  </a:cubicBezTo>
                  <a:cubicBezTo>
                    <a:pt x="524383" y="1286638"/>
                    <a:pt x="584200" y="1243331"/>
                    <a:pt x="590931" y="1230250"/>
                  </a:cubicBezTo>
                  <a:cubicBezTo>
                    <a:pt x="598170" y="1172465"/>
                    <a:pt x="524383" y="1159638"/>
                    <a:pt x="579374" y="1100329"/>
                  </a:cubicBezTo>
                  <a:cubicBezTo>
                    <a:pt x="541274" y="1030098"/>
                    <a:pt x="511175" y="1020700"/>
                    <a:pt x="524002" y="969646"/>
                  </a:cubicBezTo>
                  <a:cubicBezTo>
                    <a:pt x="416687" y="569088"/>
                    <a:pt x="523367" y="697993"/>
                    <a:pt x="565404" y="482982"/>
                  </a:cubicBezTo>
                  <a:cubicBezTo>
                    <a:pt x="622173" y="322581"/>
                    <a:pt x="547878" y="357379"/>
                    <a:pt x="532384" y="246889"/>
                  </a:cubicBezTo>
                  <a:cubicBezTo>
                    <a:pt x="553847" y="33401"/>
                    <a:pt x="456946" y="66675"/>
                    <a:pt x="585724" y="15367"/>
                  </a:cubicBezTo>
                  <a:cubicBezTo>
                    <a:pt x="2395220" y="33909"/>
                    <a:pt x="4303522" y="28194"/>
                    <a:pt x="6029960" y="17907"/>
                  </a:cubicBezTo>
                  <a:cubicBezTo>
                    <a:pt x="6192774" y="46482"/>
                    <a:pt x="6395974" y="0"/>
                    <a:pt x="6407531" y="36449"/>
                  </a:cubicBezTo>
                  <a:cubicBezTo>
                    <a:pt x="6414389" y="215011"/>
                    <a:pt x="6407023" y="413004"/>
                    <a:pt x="6406896" y="626110"/>
                  </a:cubicBezTo>
                  <a:cubicBezTo>
                    <a:pt x="6405626" y="1658239"/>
                    <a:pt x="6416421" y="2760345"/>
                    <a:pt x="6407785" y="3752723"/>
                  </a:cubicBezTo>
                  <a:cubicBezTo>
                    <a:pt x="6419342" y="4584446"/>
                    <a:pt x="6397371" y="5281041"/>
                    <a:pt x="6416294" y="6069076"/>
                  </a:cubicBezTo>
                  <a:close/>
                </a:path>
              </a:pathLst>
            </a:custGeom>
            <a:blipFill>
              <a:blip r:embed="rId2"/>
              <a:stretch>
                <a:fillRect l="-21826" t="0" r="-21826" b="0"/>
              </a:stretch>
            </a:blipFill>
          </p:spPr>
        </p:sp>
      </p:grpSp>
      <p:sp>
        <p:nvSpPr>
          <p:cNvPr name="Freeform 4" id="4"/>
          <p:cNvSpPr/>
          <p:nvPr/>
        </p:nvSpPr>
        <p:spPr>
          <a:xfrm flipH="false" flipV="false" rot="0">
            <a:off x="538352" y="1028700"/>
            <a:ext cx="5593843" cy="2175383"/>
          </a:xfrm>
          <a:custGeom>
            <a:avLst/>
            <a:gdLst/>
            <a:ahLst/>
            <a:cxnLst/>
            <a:rect r="r" b="b" t="t" l="l"/>
            <a:pathLst>
              <a:path h="2175383" w="5593843">
                <a:moveTo>
                  <a:pt x="0" y="0"/>
                </a:moveTo>
                <a:lnTo>
                  <a:pt x="5593843" y="0"/>
                </a:lnTo>
                <a:lnTo>
                  <a:pt x="5593843" y="2175383"/>
                </a:lnTo>
                <a:lnTo>
                  <a:pt x="0" y="2175383"/>
                </a:lnTo>
                <a:lnTo>
                  <a:pt x="0" y="0"/>
                </a:lnTo>
                <a:close/>
              </a:path>
            </a:pathLst>
          </a:custGeom>
          <a:blipFill>
            <a:blip r:embed="rId3"/>
            <a:stretch>
              <a:fillRect l="0" t="0" r="0" b="0"/>
            </a:stretch>
          </a:blipFill>
        </p:spPr>
      </p:sp>
      <p:sp>
        <p:nvSpPr>
          <p:cNvPr name="Freeform 5" id="5"/>
          <p:cNvSpPr/>
          <p:nvPr/>
        </p:nvSpPr>
        <p:spPr>
          <a:xfrm flipH="false" flipV="false" rot="0">
            <a:off x="0" y="8555740"/>
            <a:ext cx="3580448" cy="2742313"/>
          </a:xfrm>
          <a:custGeom>
            <a:avLst/>
            <a:gdLst/>
            <a:ahLst/>
            <a:cxnLst/>
            <a:rect r="r" b="b" t="t" l="l"/>
            <a:pathLst>
              <a:path h="2742313" w="3580448">
                <a:moveTo>
                  <a:pt x="0" y="0"/>
                </a:moveTo>
                <a:lnTo>
                  <a:pt x="3580448" y="0"/>
                </a:lnTo>
                <a:lnTo>
                  <a:pt x="3580448" y="2742313"/>
                </a:lnTo>
                <a:lnTo>
                  <a:pt x="0" y="2742313"/>
                </a:lnTo>
                <a:lnTo>
                  <a:pt x="0" y="0"/>
                </a:lnTo>
                <a:close/>
              </a:path>
            </a:pathLst>
          </a:custGeom>
          <a:blipFill>
            <a:blip r:embed="rId4"/>
            <a:stretch>
              <a:fillRect l="0" t="-30563" r="0" b="0"/>
            </a:stretch>
          </a:blipFill>
        </p:spPr>
      </p:sp>
      <p:sp>
        <p:nvSpPr>
          <p:cNvPr name="Freeform 6" id="6"/>
          <p:cNvSpPr/>
          <p:nvPr/>
        </p:nvSpPr>
        <p:spPr>
          <a:xfrm flipH="false" flipV="false" rot="0">
            <a:off x="882187" y="3653997"/>
            <a:ext cx="5396522" cy="3515448"/>
          </a:xfrm>
          <a:custGeom>
            <a:avLst/>
            <a:gdLst/>
            <a:ahLst/>
            <a:cxnLst/>
            <a:rect r="r" b="b" t="t" l="l"/>
            <a:pathLst>
              <a:path h="3515448" w="5396522">
                <a:moveTo>
                  <a:pt x="0" y="0"/>
                </a:moveTo>
                <a:lnTo>
                  <a:pt x="5396521" y="0"/>
                </a:lnTo>
                <a:lnTo>
                  <a:pt x="5396521" y="3515448"/>
                </a:lnTo>
                <a:lnTo>
                  <a:pt x="0" y="3515448"/>
                </a:lnTo>
                <a:lnTo>
                  <a:pt x="0" y="0"/>
                </a:lnTo>
                <a:close/>
              </a:path>
            </a:pathLst>
          </a:custGeom>
          <a:blipFill>
            <a:blip r:embed="rId5"/>
            <a:stretch>
              <a:fillRect l="0" t="0" r="0" b="0"/>
            </a:stretch>
          </a:blipFill>
        </p:spPr>
      </p:sp>
      <p:sp>
        <p:nvSpPr>
          <p:cNvPr name="Freeform 7" id="7"/>
          <p:cNvSpPr/>
          <p:nvPr/>
        </p:nvSpPr>
        <p:spPr>
          <a:xfrm flipH="false" flipV="false" rot="0">
            <a:off x="538352" y="7169445"/>
            <a:ext cx="3623775" cy="1386295"/>
          </a:xfrm>
          <a:custGeom>
            <a:avLst/>
            <a:gdLst/>
            <a:ahLst/>
            <a:cxnLst/>
            <a:rect r="r" b="b" t="t" l="l"/>
            <a:pathLst>
              <a:path h="1386295" w="3623775">
                <a:moveTo>
                  <a:pt x="0" y="0"/>
                </a:moveTo>
                <a:lnTo>
                  <a:pt x="3623775" y="0"/>
                </a:lnTo>
                <a:lnTo>
                  <a:pt x="3623775" y="1386295"/>
                </a:lnTo>
                <a:lnTo>
                  <a:pt x="0" y="1386295"/>
                </a:lnTo>
                <a:lnTo>
                  <a:pt x="0" y="0"/>
                </a:lnTo>
                <a:close/>
              </a:path>
            </a:pathLst>
          </a:custGeom>
          <a:blipFill>
            <a:blip r:embed="rId6"/>
            <a:stretch>
              <a:fillRect l="0" t="-48749" r="0" b="-47047"/>
            </a:stretch>
          </a:blipFill>
        </p:spPr>
      </p:sp>
      <p:sp>
        <p:nvSpPr>
          <p:cNvPr name="Freeform 8" id="8"/>
          <p:cNvSpPr/>
          <p:nvPr/>
        </p:nvSpPr>
        <p:spPr>
          <a:xfrm flipH="false" flipV="false" rot="0">
            <a:off x="4315237" y="8555740"/>
            <a:ext cx="6496578" cy="1055696"/>
          </a:xfrm>
          <a:custGeom>
            <a:avLst/>
            <a:gdLst/>
            <a:ahLst/>
            <a:cxnLst/>
            <a:rect r="r" b="b" t="t" l="l"/>
            <a:pathLst>
              <a:path h="1055696" w="6496578">
                <a:moveTo>
                  <a:pt x="0" y="0"/>
                </a:moveTo>
                <a:lnTo>
                  <a:pt x="6496578" y="0"/>
                </a:lnTo>
                <a:lnTo>
                  <a:pt x="6496578" y="1055696"/>
                </a:lnTo>
                <a:lnTo>
                  <a:pt x="0" y="1055696"/>
                </a:lnTo>
                <a:lnTo>
                  <a:pt x="0" y="0"/>
                </a:lnTo>
                <a:close/>
              </a:path>
            </a:pathLst>
          </a:custGeom>
          <a:blipFill>
            <a:blip r:embed="rId7"/>
            <a:stretch>
              <a:fillRect l="0" t="-16776" r="0" b="-3150"/>
            </a:stretch>
          </a:blipFill>
        </p:spPr>
      </p:sp>
      <p:sp>
        <p:nvSpPr>
          <p:cNvPr name="Freeform 9" id="9"/>
          <p:cNvSpPr/>
          <p:nvPr/>
        </p:nvSpPr>
        <p:spPr>
          <a:xfrm flipH="false" flipV="false" rot="0">
            <a:off x="6502412" y="3013393"/>
            <a:ext cx="4511545" cy="2421951"/>
          </a:xfrm>
          <a:custGeom>
            <a:avLst/>
            <a:gdLst/>
            <a:ahLst/>
            <a:cxnLst/>
            <a:rect r="r" b="b" t="t" l="l"/>
            <a:pathLst>
              <a:path h="2421951" w="4511545">
                <a:moveTo>
                  <a:pt x="0" y="0"/>
                </a:moveTo>
                <a:lnTo>
                  <a:pt x="4511545" y="0"/>
                </a:lnTo>
                <a:lnTo>
                  <a:pt x="4511545" y="2421950"/>
                </a:lnTo>
                <a:lnTo>
                  <a:pt x="0" y="2421950"/>
                </a:lnTo>
                <a:lnTo>
                  <a:pt x="0" y="0"/>
                </a:lnTo>
                <a:close/>
              </a:path>
            </a:pathLst>
          </a:custGeom>
          <a:blipFill>
            <a:blip r:embed="rId8"/>
            <a:stretch>
              <a:fillRect l="0" t="-8047" r="0" b="-8047"/>
            </a:stretch>
          </a:blipFill>
        </p:spPr>
      </p:sp>
      <p:sp>
        <p:nvSpPr>
          <p:cNvPr name="Freeform 10" id="10"/>
          <p:cNvSpPr/>
          <p:nvPr/>
        </p:nvSpPr>
        <p:spPr>
          <a:xfrm flipH="false" flipV="false" rot="0">
            <a:off x="14819796" y="5435343"/>
            <a:ext cx="3468204" cy="3468204"/>
          </a:xfrm>
          <a:custGeom>
            <a:avLst/>
            <a:gdLst/>
            <a:ahLst/>
            <a:cxnLst/>
            <a:rect r="r" b="b" t="t" l="l"/>
            <a:pathLst>
              <a:path h="3468204" w="3468204">
                <a:moveTo>
                  <a:pt x="0" y="0"/>
                </a:moveTo>
                <a:lnTo>
                  <a:pt x="3468204" y="0"/>
                </a:lnTo>
                <a:lnTo>
                  <a:pt x="3468204" y="3468204"/>
                </a:lnTo>
                <a:lnTo>
                  <a:pt x="0" y="3468204"/>
                </a:lnTo>
                <a:lnTo>
                  <a:pt x="0" y="0"/>
                </a:lnTo>
                <a:close/>
              </a:path>
            </a:pathLst>
          </a:custGeom>
          <a:blipFill>
            <a:blip r:embed="rId9"/>
            <a:stretch>
              <a:fillRect l="0" t="0" r="0" b="0"/>
            </a:stretch>
          </a:blipFill>
        </p:spPr>
      </p:sp>
      <p:sp>
        <p:nvSpPr>
          <p:cNvPr name="Freeform 11" id="11"/>
          <p:cNvSpPr/>
          <p:nvPr/>
        </p:nvSpPr>
        <p:spPr>
          <a:xfrm flipH="false" flipV="false" rot="0">
            <a:off x="11747382" y="6807790"/>
            <a:ext cx="3565331" cy="2803647"/>
          </a:xfrm>
          <a:custGeom>
            <a:avLst/>
            <a:gdLst/>
            <a:ahLst/>
            <a:cxnLst/>
            <a:rect r="r" b="b" t="t" l="l"/>
            <a:pathLst>
              <a:path h="2803647" w="3565331">
                <a:moveTo>
                  <a:pt x="0" y="0"/>
                </a:moveTo>
                <a:lnTo>
                  <a:pt x="3565331" y="0"/>
                </a:lnTo>
                <a:lnTo>
                  <a:pt x="3565331" y="2803646"/>
                </a:lnTo>
                <a:lnTo>
                  <a:pt x="0" y="2803646"/>
                </a:lnTo>
                <a:lnTo>
                  <a:pt x="0" y="0"/>
                </a:lnTo>
                <a:close/>
              </a:path>
            </a:pathLst>
          </a:custGeom>
          <a:blipFill>
            <a:blip r:embed="rId10"/>
            <a:stretch>
              <a:fillRect l="0" t="0" r="0" b="0"/>
            </a:stretch>
          </a:blipFill>
        </p:spPr>
      </p:sp>
      <p:sp>
        <p:nvSpPr>
          <p:cNvPr name="Freeform 12" id="12"/>
          <p:cNvSpPr/>
          <p:nvPr/>
        </p:nvSpPr>
        <p:spPr>
          <a:xfrm flipH="false" flipV="false" rot="0">
            <a:off x="6794345" y="0"/>
            <a:ext cx="6618756" cy="2534455"/>
          </a:xfrm>
          <a:custGeom>
            <a:avLst/>
            <a:gdLst/>
            <a:ahLst/>
            <a:cxnLst/>
            <a:rect r="r" b="b" t="t" l="l"/>
            <a:pathLst>
              <a:path h="2534455" w="6618756">
                <a:moveTo>
                  <a:pt x="0" y="0"/>
                </a:moveTo>
                <a:lnTo>
                  <a:pt x="6618756" y="0"/>
                </a:lnTo>
                <a:lnTo>
                  <a:pt x="6618756" y="2534455"/>
                </a:lnTo>
                <a:lnTo>
                  <a:pt x="0" y="2534455"/>
                </a:lnTo>
                <a:lnTo>
                  <a:pt x="0" y="0"/>
                </a:lnTo>
                <a:close/>
              </a:path>
            </a:pathLst>
          </a:custGeom>
          <a:blipFill>
            <a:blip r:embed="rId11"/>
            <a:stretch>
              <a:fillRect l="0" t="0" r="0" b="0"/>
            </a:stretch>
          </a:blipFill>
        </p:spPr>
      </p:sp>
      <p:sp>
        <p:nvSpPr>
          <p:cNvPr name="Freeform 13" id="13"/>
          <p:cNvSpPr/>
          <p:nvPr/>
        </p:nvSpPr>
        <p:spPr>
          <a:xfrm flipH="false" flipV="false" rot="0">
            <a:off x="12067144" y="3013393"/>
            <a:ext cx="3370068" cy="3370068"/>
          </a:xfrm>
          <a:custGeom>
            <a:avLst/>
            <a:gdLst/>
            <a:ahLst/>
            <a:cxnLst/>
            <a:rect r="r" b="b" t="t" l="l"/>
            <a:pathLst>
              <a:path h="3370068" w="3370068">
                <a:moveTo>
                  <a:pt x="0" y="0"/>
                </a:moveTo>
                <a:lnTo>
                  <a:pt x="3370068" y="0"/>
                </a:lnTo>
                <a:lnTo>
                  <a:pt x="3370068" y="3370067"/>
                </a:lnTo>
                <a:lnTo>
                  <a:pt x="0" y="3370067"/>
                </a:lnTo>
                <a:lnTo>
                  <a:pt x="0" y="0"/>
                </a:lnTo>
                <a:close/>
              </a:path>
            </a:pathLst>
          </a:custGeom>
          <a:blipFill>
            <a:blip r:embed="rId12"/>
            <a:stretch>
              <a:fillRect l="0" t="0" r="0" b="0"/>
            </a:stretch>
          </a:blipFill>
        </p:spPr>
      </p:sp>
      <p:sp>
        <p:nvSpPr>
          <p:cNvPr name="Freeform 14" id="14"/>
          <p:cNvSpPr/>
          <p:nvPr/>
        </p:nvSpPr>
        <p:spPr>
          <a:xfrm flipH="false" flipV="false" rot="0">
            <a:off x="6796403" y="5892543"/>
            <a:ext cx="4217554" cy="1830492"/>
          </a:xfrm>
          <a:custGeom>
            <a:avLst/>
            <a:gdLst/>
            <a:ahLst/>
            <a:cxnLst/>
            <a:rect r="r" b="b" t="t" l="l"/>
            <a:pathLst>
              <a:path h="1830492" w="4217554">
                <a:moveTo>
                  <a:pt x="0" y="0"/>
                </a:moveTo>
                <a:lnTo>
                  <a:pt x="4217554" y="0"/>
                </a:lnTo>
                <a:lnTo>
                  <a:pt x="4217554" y="1830493"/>
                </a:lnTo>
                <a:lnTo>
                  <a:pt x="0" y="1830493"/>
                </a:lnTo>
                <a:lnTo>
                  <a:pt x="0" y="0"/>
                </a:lnTo>
                <a:close/>
              </a:path>
            </a:pathLst>
          </a:custGeom>
          <a:blipFill>
            <a:blip r:embed="rId13"/>
            <a:stretch>
              <a:fillRect l="0" t="0" r="0" b="0"/>
            </a:stretch>
          </a:blipFill>
        </p:spPr>
      </p:sp>
      <p:sp>
        <p:nvSpPr>
          <p:cNvPr name="TextBox 15" id="15"/>
          <p:cNvSpPr txBox="true"/>
          <p:nvPr/>
        </p:nvSpPr>
        <p:spPr>
          <a:xfrm rot="0">
            <a:off x="3580448" y="9734937"/>
            <a:ext cx="10846518" cy="539328"/>
          </a:xfrm>
          <a:prstGeom prst="rect">
            <a:avLst/>
          </a:prstGeom>
        </p:spPr>
        <p:txBody>
          <a:bodyPr anchor="t" rtlCol="false" tIns="0" lIns="0" bIns="0" rIns="0">
            <a:spAutoFit/>
          </a:bodyPr>
          <a:lstStyle/>
          <a:p>
            <a:pPr algn="ctr" marL="324635" indent="-162317" lvl="1">
              <a:lnSpc>
                <a:spcPts val="2105"/>
              </a:lnSpc>
              <a:buFont typeface="Arial"/>
              <a:buChar char="•"/>
            </a:pPr>
            <a:r>
              <a:rPr lang="en-US" sz="1503">
                <a:solidFill>
                  <a:srgbClr val="000000"/>
                </a:solidFill>
                <a:latin typeface="Ubuntu"/>
              </a:rPr>
              <a:t>References include projects executed by Regeneros' Managing Director before Regeneros was founded .</a:t>
            </a:r>
          </a:p>
          <a:p>
            <a:pPr marL="324635" indent="-162317" lvl="1">
              <a:lnSpc>
                <a:spcPts val="2105"/>
              </a:lnSpc>
              <a:buFont typeface="Arial"/>
              <a:buChar char="•"/>
            </a:pPr>
            <a:r>
              <a:rPr lang="en-US" sz="1503">
                <a:solidFill>
                  <a:srgbClr val="000000"/>
                </a:solidFill>
                <a:latin typeface="Ubuntu"/>
              </a:rPr>
              <a:t>                 </a:t>
            </a:r>
            <a:r>
              <a:rPr lang="en-US" sz="1503">
                <a:solidFill>
                  <a:srgbClr val="000000"/>
                </a:solidFill>
                <a:latin typeface="Ubuntu"/>
              </a:rPr>
              <a:t>Photos used referenced from Architectural Firm's websites</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857041" y="1996452"/>
            <a:ext cx="7433482" cy="6294095"/>
            <a:chOff x="0" y="0"/>
            <a:chExt cx="9911310" cy="8392127"/>
          </a:xfrm>
        </p:grpSpPr>
        <p:pic>
          <p:nvPicPr>
            <p:cNvPr name="Picture 3" id="3"/>
            <p:cNvPicPr>
              <a:picLocks noChangeAspect="true"/>
            </p:cNvPicPr>
            <p:nvPr/>
          </p:nvPicPr>
          <p:blipFill>
            <a:blip r:embed="rId2"/>
            <a:srcRect l="7838" t="0" r="7838" b="0"/>
            <a:stretch>
              <a:fillRect/>
            </a:stretch>
          </p:blipFill>
          <p:spPr>
            <a:xfrm flipH="false" flipV="false">
              <a:off x="0" y="0"/>
              <a:ext cx="9911310" cy="8392127"/>
            </a:xfrm>
            <a:prstGeom prst="rect">
              <a:avLst/>
            </a:prstGeom>
          </p:spPr>
        </p:pic>
      </p:grpSp>
      <p:sp>
        <p:nvSpPr>
          <p:cNvPr name="TextBox 4" id="4"/>
          <p:cNvSpPr txBox="true"/>
          <p:nvPr/>
        </p:nvSpPr>
        <p:spPr>
          <a:xfrm rot="0">
            <a:off x="628793" y="57168"/>
            <a:ext cx="5532090" cy="1943064"/>
          </a:xfrm>
          <a:prstGeom prst="rect">
            <a:avLst/>
          </a:prstGeom>
        </p:spPr>
        <p:txBody>
          <a:bodyPr anchor="t" rtlCol="false" tIns="0" lIns="0" bIns="0" rIns="0">
            <a:spAutoFit/>
          </a:bodyPr>
          <a:lstStyle/>
          <a:p>
            <a:pPr algn="l" marL="0" indent="0" lvl="0">
              <a:lnSpc>
                <a:spcPts val="7679"/>
              </a:lnSpc>
              <a:spcBef>
                <a:spcPct val="0"/>
              </a:spcBef>
            </a:pPr>
            <a:r>
              <a:rPr lang="en-US" sz="6399">
                <a:solidFill>
                  <a:srgbClr val="000000"/>
                </a:solidFill>
                <a:latin typeface="Canva Sans Bold"/>
              </a:rPr>
              <a:t>IKEA II , Sabahiya Mall</a:t>
            </a:r>
          </a:p>
        </p:txBody>
      </p:sp>
      <p:sp>
        <p:nvSpPr>
          <p:cNvPr name="TextBox 5" id="5"/>
          <p:cNvSpPr txBox="true"/>
          <p:nvPr/>
        </p:nvSpPr>
        <p:spPr>
          <a:xfrm rot="0">
            <a:off x="1028700" y="3365182"/>
            <a:ext cx="7552204" cy="5233164"/>
          </a:xfrm>
          <a:prstGeom prst="rect">
            <a:avLst/>
          </a:prstGeom>
        </p:spPr>
        <p:txBody>
          <a:bodyPr anchor="t" rtlCol="false" tIns="0" lIns="0" bIns="0" rIns="0">
            <a:spAutoFit/>
          </a:bodyPr>
          <a:lstStyle/>
          <a:p>
            <a:pPr>
              <a:lnSpc>
                <a:spcPts val="3112"/>
              </a:lnSpc>
            </a:pPr>
            <a:r>
              <a:rPr lang="en-US" sz="2075">
                <a:solidFill>
                  <a:srgbClr val="000000"/>
                </a:solidFill>
                <a:latin typeface="Lora Bold"/>
              </a:rPr>
              <a:t>Location : Sabahiya, Kuwait</a:t>
            </a:r>
          </a:p>
          <a:p>
            <a:pPr>
              <a:lnSpc>
                <a:spcPts val="3112"/>
              </a:lnSpc>
            </a:pPr>
            <a:r>
              <a:rPr lang="en-US" sz="2075">
                <a:solidFill>
                  <a:srgbClr val="000000"/>
                </a:solidFill>
                <a:latin typeface="Lora Bold"/>
              </a:rPr>
              <a:t>Project Sustainability Requirments: LEED v4 ID+C , Retail</a:t>
            </a:r>
          </a:p>
          <a:p>
            <a:pPr>
              <a:lnSpc>
                <a:spcPts val="3112"/>
              </a:lnSpc>
            </a:pPr>
            <a:r>
              <a:rPr lang="en-US" sz="2075">
                <a:solidFill>
                  <a:srgbClr val="000000"/>
                </a:solidFill>
                <a:latin typeface="Lora Bold"/>
              </a:rPr>
              <a:t>Regeneros Scope : LEED Consultancy Services (Design Phase)</a:t>
            </a:r>
          </a:p>
          <a:p>
            <a:pPr>
              <a:lnSpc>
                <a:spcPts val="3112"/>
              </a:lnSpc>
            </a:pPr>
            <a:r>
              <a:rPr lang="en-US" sz="2075">
                <a:solidFill>
                  <a:srgbClr val="000000"/>
                </a:solidFill>
                <a:latin typeface="Lora Bold"/>
              </a:rPr>
              <a:t>LEED Construction Administration Services (Construction)</a:t>
            </a:r>
          </a:p>
          <a:p>
            <a:pPr>
              <a:lnSpc>
                <a:spcPts val="3112"/>
              </a:lnSpc>
            </a:pPr>
          </a:p>
          <a:p>
            <a:pPr>
              <a:lnSpc>
                <a:spcPts val="3112"/>
              </a:lnSpc>
            </a:pPr>
            <a:r>
              <a:rPr lang="en-US" sz="2075">
                <a:solidFill>
                  <a:srgbClr val="000000"/>
                </a:solidFill>
                <a:latin typeface="Lora Bold"/>
              </a:rPr>
              <a:t>Features : LEED Certified Commercial Kitchen, Innovative composting techniques in line with retail environment , equivalency assessments for local and regional products against ENERGY STAR requirements, and many others</a:t>
            </a:r>
          </a:p>
          <a:p>
            <a:pPr>
              <a:lnSpc>
                <a:spcPts val="3112"/>
              </a:lnSpc>
            </a:pPr>
          </a:p>
          <a:p>
            <a:pPr>
              <a:lnSpc>
                <a:spcPts val="2512"/>
              </a:lnSpc>
            </a:pPr>
          </a:p>
          <a:p>
            <a:pPr>
              <a:lnSpc>
                <a:spcPts val="2512"/>
              </a:lnSpc>
            </a:pPr>
          </a:p>
          <a:p>
            <a:pPr algn="l" marL="0" indent="0" lvl="0">
              <a:lnSpc>
                <a:spcPts val="2512"/>
              </a:lnSpc>
              <a:spcBef>
                <a:spcPct val="0"/>
              </a:spcBef>
            </a:pP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857041" y="1996452"/>
            <a:ext cx="7433482" cy="6294095"/>
            <a:chOff x="0" y="0"/>
            <a:chExt cx="9911310" cy="8392127"/>
          </a:xfrm>
        </p:grpSpPr>
        <p:pic>
          <p:nvPicPr>
            <p:cNvPr name="Picture 3" id="3"/>
            <p:cNvPicPr>
              <a:picLocks noChangeAspect="true"/>
            </p:cNvPicPr>
            <p:nvPr/>
          </p:nvPicPr>
          <p:blipFill>
            <a:blip r:embed="rId2"/>
            <a:srcRect l="10435" t="0" r="10435" b="0"/>
            <a:stretch>
              <a:fillRect/>
            </a:stretch>
          </p:blipFill>
          <p:spPr>
            <a:xfrm flipH="false" flipV="false">
              <a:off x="0" y="0"/>
              <a:ext cx="9911310" cy="8392127"/>
            </a:xfrm>
            <a:prstGeom prst="rect">
              <a:avLst/>
            </a:prstGeom>
          </p:spPr>
        </p:pic>
      </p:grpSp>
      <p:sp>
        <p:nvSpPr>
          <p:cNvPr name="TextBox 4" id="4"/>
          <p:cNvSpPr txBox="true"/>
          <p:nvPr/>
        </p:nvSpPr>
        <p:spPr>
          <a:xfrm rot="0">
            <a:off x="628793" y="57168"/>
            <a:ext cx="10300408" cy="1943064"/>
          </a:xfrm>
          <a:prstGeom prst="rect">
            <a:avLst/>
          </a:prstGeom>
        </p:spPr>
        <p:txBody>
          <a:bodyPr anchor="t" rtlCol="false" tIns="0" lIns="0" bIns="0" rIns="0">
            <a:spAutoFit/>
          </a:bodyPr>
          <a:lstStyle/>
          <a:p>
            <a:pPr algn="l" marL="0" indent="0" lvl="0">
              <a:lnSpc>
                <a:spcPts val="7679"/>
              </a:lnSpc>
              <a:spcBef>
                <a:spcPct val="0"/>
              </a:spcBef>
            </a:pPr>
            <a:r>
              <a:rPr lang="en-US" sz="6399">
                <a:solidFill>
                  <a:srgbClr val="000000"/>
                </a:solidFill>
                <a:latin typeface="Canva Sans Bold"/>
              </a:rPr>
              <a:t>Equate Petrochemicals New Headquarters</a:t>
            </a:r>
          </a:p>
        </p:txBody>
      </p:sp>
      <p:sp>
        <p:nvSpPr>
          <p:cNvPr name="TextBox 5" id="5"/>
          <p:cNvSpPr txBox="true"/>
          <p:nvPr/>
        </p:nvSpPr>
        <p:spPr>
          <a:xfrm rot="0">
            <a:off x="1028700" y="3351404"/>
            <a:ext cx="7552204" cy="4452222"/>
          </a:xfrm>
          <a:prstGeom prst="rect">
            <a:avLst/>
          </a:prstGeom>
        </p:spPr>
        <p:txBody>
          <a:bodyPr anchor="t" rtlCol="false" tIns="0" lIns="0" bIns="0" rIns="0">
            <a:spAutoFit/>
          </a:bodyPr>
          <a:lstStyle/>
          <a:p>
            <a:pPr>
              <a:lnSpc>
                <a:spcPts val="3112"/>
              </a:lnSpc>
            </a:pPr>
            <a:r>
              <a:rPr lang="en-US" sz="2075">
                <a:solidFill>
                  <a:srgbClr val="000000"/>
                </a:solidFill>
                <a:latin typeface="Lora Bold"/>
              </a:rPr>
              <a:t>Location : Ahmadi, Kuwait</a:t>
            </a:r>
          </a:p>
          <a:p>
            <a:pPr>
              <a:lnSpc>
                <a:spcPts val="3112"/>
              </a:lnSpc>
            </a:pPr>
            <a:r>
              <a:rPr lang="en-US" sz="2075">
                <a:solidFill>
                  <a:srgbClr val="000000"/>
                </a:solidFill>
                <a:latin typeface="Lora Bold"/>
              </a:rPr>
              <a:t>Project Sustainability Requirements: LEED BD+C Silver </a:t>
            </a:r>
          </a:p>
          <a:p>
            <a:pPr>
              <a:lnSpc>
                <a:spcPts val="3112"/>
              </a:lnSpc>
            </a:pPr>
            <a:r>
              <a:rPr lang="en-US" sz="2075">
                <a:solidFill>
                  <a:srgbClr val="000000"/>
                </a:solidFill>
                <a:latin typeface="Lora Bold"/>
              </a:rPr>
              <a:t>Regeneros Scope : LEED Main Contractor Representative</a:t>
            </a:r>
          </a:p>
          <a:p>
            <a:pPr>
              <a:lnSpc>
                <a:spcPts val="3112"/>
              </a:lnSpc>
            </a:pPr>
          </a:p>
          <a:p>
            <a:pPr>
              <a:lnSpc>
                <a:spcPts val="3112"/>
              </a:lnSpc>
            </a:pPr>
            <a:r>
              <a:rPr lang="en-US" sz="2075">
                <a:solidFill>
                  <a:srgbClr val="000000"/>
                </a:solidFill>
                <a:latin typeface="Lora Bold"/>
              </a:rPr>
              <a:t>Features : Was one of the first projects in Kuwait to successfully adopt LEED Sustainable Construction practices including : selection of low emitting materials, construction waste management and many others</a:t>
            </a:r>
          </a:p>
          <a:p>
            <a:pPr>
              <a:lnSpc>
                <a:spcPts val="3112"/>
              </a:lnSpc>
            </a:pPr>
          </a:p>
          <a:p>
            <a:pPr>
              <a:lnSpc>
                <a:spcPts val="2512"/>
              </a:lnSpc>
            </a:pPr>
          </a:p>
          <a:p>
            <a:pPr>
              <a:lnSpc>
                <a:spcPts val="2512"/>
              </a:lnSpc>
            </a:pPr>
          </a:p>
          <a:p>
            <a:pPr algn="l" marL="0" indent="0" lvl="0">
              <a:lnSpc>
                <a:spcPts val="2512"/>
              </a:lnSpc>
              <a:spcBef>
                <a:spcPct val="0"/>
              </a:spcBef>
            </a:pP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857041" y="1996452"/>
            <a:ext cx="7433482" cy="6294095"/>
            <a:chOff x="0" y="0"/>
            <a:chExt cx="9911310" cy="8392127"/>
          </a:xfrm>
        </p:grpSpPr>
        <p:pic>
          <p:nvPicPr>
            <p:cNvPr name="Picture 3" id="3"/>
            <p:cNvPicPr>
              <a:picLocks noChangeAspect="true"/>
            </p:cNvPicPr>
            <p:nvPr/>
          </p:nvPicPr>
          <p:blipFill>
            <a:blip r:embed="rId2"/>
            <a:srcRect l="10435" t="0" r="10435" b="0"/>
            <a:stretch>
              <a:fillRect/>
            </a:stretch>
          </p:blipFill>
          <p:spPr>
            <a:xfrm flipH="false" flipV="false">
              <a:off x="0" y="0"/>
              <a:ext cx="9911310" cy="8392127"/>
            </a:xfrm>
            <a:prstGeom prst="rect">
              <a:avLst/>
            </a:prstGeom>
          </p:spPr>
        </p:pic>
      </p:grpSp>
      <p:sp>
        <p:nvSpPr>
          <p:cNvPr name="TextBox 4" id="4"/>
          <p:cNvSpPr txBox="true"/>
          <p:nvPr/>
        </p:nvSpPr>
        <p:spPr>
          <a:xfrm rot="0">
            <a:off x="628793" y="57168"/>
            <a:ext cx="10300408" cy="1943064"/>
          </a:xfrm>
          <a:prstGeom prst="rect">
            <a:avLst/>
          </a:prstGeom>
        </p:spPr>
        <p:txBody>
          <a:bodyPr anchor="t" rtlCol="false" tIns="0" lIns="0" bIns="0" rIns="0">
            <a:spAutoFit/>
          </a:bodyPr>
          <a:lstStyle/>
          <a:p>
            <a:pPr algn="l" marL="0" indent="0" lvl="0">
              <a:lnSpc>
                <a:spcPts val="7679"/>
              </a:lnSpc>
              <a:spcBef>
                <a:spcPct val="0"/>
              </a:spcBef>
            </a:pPr>
            <a:r>
              <a:rPr lang="en-US" sz="6399">
                <a:solidFill>
                  <a:srgbClr val="000000"/>
                </a:solidFill>
                <a:latin typeface="Canva Sans Bold"/>
              </a:rPr>
              <a:t>Kuwait Gulf Oil Company New Headquarters</a:t>
            </a:r>
          </a:p>
        </p:txBody>
      </p:sp>
      <p:sp>
        <p:nvSpPr>
          <p:cNvPr name="TextBox 5" id="5"/>
          <p:cNvSpPr txBox="true"/>
          <p:nvPr/>
        </p:nvSpPr>
        <p:spPr>
          <a:xfrm rot="0">
            <a:off x="1028700" y="3351404"/>
            <a:ext cx="7552204" cy="4452222"/>
          </a:xfrm>
          <a:prstGeom prst="rect">
            <a:avLst/>
          </a:prstGeom>
        </p:spPr>
        <p:txBody>
          <a:bodyPr anchor="t" rtlCol="false" tIns="0" lIns="0" bIns="0" rIns="0">
            <a:spAutoFit/>
          </a:bodyPr>
          <a:lstStyle/>
          <a:p>
            <a:pPr>
              <a:lnSpc>
                <a:spcPts val="3112"/>
              </a:lnSpc>
            </a:pPr>
            <a:r>
              <a:rPr lang="en-US" sz="2075">
                <a:solidFill>
                  <a:srgbClr val="000000"/>
                </a:solidFill>
                <a:latin typeface="Lora Bold"/>
              </a:rPr>
              <a:t>Location : Ahmadi, Kuwait</a:t>
            </a:r>
          </a:p>
          <a:p>
            <a:pPr>
              <a:lnSpc>
                <a:spcPts val="3112"/>
              </a:lnSpc>
            </a:pPr>
            <a:r>
              <a:rPr lang="en-US" sz="2075">
                <a:solidFill>
                  <a:srgbClr val="000000"/>
                </a:solidFill>
                <a:latin typeface="Lora Bold"/>
              </a:rPr>
              <a:t>Project Sustainability Requirements: LEED BD+C Silver </a:t>
            </a:r>
          </a:p>
          <a:p>
            <a:pPr>
              <a:lnSpc>
                <a:spcPts val="3112"/>
              </a:lnSpc>
            </a:pPr>
            <a:r>
              <a:rPr lang="en-US" sz="2075">
                <a:solidFill>
                  <a:srgbClr val="000000"/>
                </a:solidFill>
                <a:latin typeface="Lora Bold"/>
              </a:rPr>
              <a:t>Regeneros Scope : LEED Main Contractor Representative</a:t>
            </a:r>
          </a:p>
          <a:p>
            <a:pPr>
              <a:lnSpc>
                <a:spcPts val="3112"/>
              </a:lnSpc>
            </a:pPr>
          </a:p>
          <a:p>
            <a:pPr>
              <a:lnSpc>
                <a:spcPts val="3112"/>
              </a:lnSpc>
            </a:pPr>
            <a:r>
              <a:rPr lang="en-US" sz="2075">
                <a:solidFill>
                  <a:srgbClr val="000000"/>
                </a:solidFill>
                <a:latin typeface="Lora Bold"/>
              </a:rPr>
              <a:t>Features :  successfully adopt LEED Sustainable Construction practices including : selection of low emitting materials, construction waste management and many others</a:t>
            </a:r>
          </a:p>
          <a:p>
            <a:pPr>
              <a:lnSpc>
                <a:spcPts val="3112"/>
              </a:lnSpc>
            </a:pPr>
          </a:p>
          <a:p>
            <a:pPr>
              <a:lnSpc>
                <a:spcPts val="2512"/>
              </a:lnSpc>
            </a:pPr>
          </a:p>
          <a:p>
            <a:pPr>
              <a:lnSpc>
                <a:spcPts val="2512"/>
              </a:lnSpc>
            </a:pPr>
          </a:p>
          <a:p>
            <a:pPr algn="l" marL="0" indent="0" lvl="0">
              <a:lnSpc>
                <a:spcPts val="2512"/>
              </a:lnSpc>
              <a:spcBef>
                <a:spcPct val="0"/>
              </a:spcBef>
            </a:pP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530003" y="2927887"/>
            <a:ext cx="8024073" cy="4875739"/>
          </a:xfrm>
          <a:custGeom>
            <a:avLst/>
            <a:gdLst/>
            <a:ahLst/>
            <a:cxnLst/>
            <a:rect r="r" b="b" t="t" l="l"/>
            <a:pathLst>
              <a:path h="4875739" w="8024073">
                <a:moveTo>
                  <a:pt x="0" y="0"/>
                </a:moveTo>
                <a:lnTo>
                  <a:pt x="8024073" y="0"/>
                </a:lnTo>
                <a:lnTo>
                  <a:pt x="8024073" y="4875739"/>
                </a:lnTo>
                <a:lnTo>
                  <a:pt x="0" y="4875739"/>
                </a:lnTo>
                <a:lnTo>
                  <a:pt x="0" y="0"/>
                </a:lnTo>
                <a:close/>
              </a:path>
            </a:pathLst>
          </a:custGeom>
          <a:blipFill>
            <a:blip r:embed="rId2"/>
            <a:stretch>
              <a:fillRect l="0" t="0" r="0" b="0"/>
            </a:stretch>
          </a:blipFill>
        </p:spPr>
      </p:sp>
      <p:sp>
        <p:nvSpPr>
          <p:cNvPr name="TextBox 3" id="3"/>
          <p:cNvSpPr txBox="true"/>
          <p:nvPr/>
        </p:nvSpPr>
        <p:spPr>
          <a:xfrm rot="0">
            <a:off x="628793" y="57168"/>
            <a:ext cx="10300408" cy="1943064"/>
          </a:xfrm>
          <a:prstGeom prst="rect">
            <a:avLst/>
          </a:prstGeom>
        </p:spPr>
        <p:txBody>
          <a:bodyPr anchor="t" rtlCol="false" tIns="0" lIns="0" bIns="0" rIns="0">
            <a:spAutoFit/>
          </a:bodyPr>
          <a:lstStyle/>
          <a:p>
            <a:pPr algn="l" marL="0" indent="0" lvl="0">
              <a:lnSpc>
                <a:spcPts val="7679"/>
              </a:lnSpc>
              <a:spcBef>
                <a:spcPct val="0"/>
              </a:spcBef>
            </a:pPr>
            <a:r>
              <a:rPr lang="en-US" sz="6399">
                <a:solidFill>
                  <a:srgbClr val="000000"/>
                </a:solidFill>
                <a:latin typeface="Canva Sans Bold"/>
              </a:rPr>
              <a:t>Kuwait Oil Company Exhibition Hall, Abdaliyah</a:t>
            </a:r>
          </a:p>
        </p:txBody>
      </p:sp>
      <p:sp>
        <p:nvSpPr>
          <p:cNvPr name="TextBox 4" id="4"/>
          <p:cNvSpPr txBox="true"/>
          <p:nvPr/>
        </p:nvSpPr>
        <p:spPr>
          <a:xfrm rot="0">
            <a:off x="1028700" y="2960934"/>
            <a:ext cx="7552204" cy="4842693"/>
          </a:xfrm>
          <a:prstGeom prst="rect">
            <a:avLst/>
          </a:prstGeom>
        </p:spPr>
        <p:txBody>
          <a:bodyPr anchor="t" rtlCol="false" tIns="0" lIns="0" bIns="0" rIns="0">
            <a:spAutoFit/>
          </a:bodyPr>
          <a:lstStyle/>
          <a:p>
            <a:pPr>
              <a:lnSpc>
                <a:spcPts val="3112"/>
              </a:lnSpc>
            </a:pPr>
            <a:r>
              <a:rPr lang="en-US" sz="2075">
                <a:solidFill>
                  <a:srgbClr val="000000"/>
                </a:solidFill>
                <a:latin typeface="Lora Bold"/>
              </a:rPr>
              <a:t>Location : Abdaliyah, Kuwait</a:t>
            </a:r>
          </a:p>
          <a:p>
            <a:pPr>
              <a:lnSpc>
                <a:spcPts val="3112"/>
              </a:lnSpc>
            </a:pPr>
            <a:r>
              <a:rPr lang="en-US" sz="2075">
                <a:solidFill>
                  <a:srgbClr val="000000"/>
                </a:solidFill>
                <a:latin typeface="Lora Bold"/>
              </a:rPr>
              <a:t>Project Sustainability Requirements: LEED BD+C Silver </a:t>
            </a:r>
          </a:p>
          <a:p>
            <a:pPr>
              <a:lnSpc>
                <a:spcPts val="3112"/>
              </a:lnSpc>
            </a:pPr>
            <a:r>
              <a:rPr lang="en-US" sz="2075">
                <a:solidFill>
                  <a:srgbClr val="000000"/>
                </a:solidFill>
                <a:latin typeface="Lora Bold"/>
              </a:rPr>
              <a:t>Scope : LEED Design Coordination, High Level Risk assessments for Security and Fire in line with KOC requirements.</a:t>
            </a:r>
          </a:p>
          <a:p>
            <a:pPr>
              <a:lnSpc>
                <a:spcPts val="3112"/>
              </a:lnSpc>
            </a:pPr>
          </a:p>
          <a:p>
            <a:pPr>
              <a:lnSpc>
                <a:spcPts val="3112"/>
              </a:lnSpc>
            </a:pPr>
            <a:r>
              <a:rPr lang="en-US" sz="2075">
                <a:solidFill>
                  <a:srgbClr val="000000"/>
                </a:solidFill>
                <a:latin typeface="Lora Bold"/>
              </a:rPr>
              <a:t>Features : Blended sustainability requirements with award winning architecture in a preserved area.</a:t>
            </a:r>
          </a:p>
          <a:p>
            <a:pPr>
              <a:lnSpc>
                <a:spcPts val="3112"/>
              </a:lnSpc>
            </a:pPr>
          </a:p>
          <a:p>
            <a:pPr>
              <a:lnSpc>
                <a:spcPts val="3112"/>
              </a:lnSpc>
            </a:pPr>
          </a:p>
          <a:p>
            <a:pPr>
              <a:lnSpc>
                <a:spcPts val="2512"/>
              </a:lnSpc>
            </a:pPr>
          </a:p>
          <a:p>
            <a:pPr>
              <a:lnSpc>
                <a:spcPts val="2512"/>
              </a:lnSpc>
            </a:pPr>
          </a:p>
          <a:p>
            <a:pPr algn="l" marL="0" indent="0" lvl="0">
              <a:lnSpc>
                <a:spcPts val="2512"/>
              </a:lnSpc>
              <a:spcBef>
                <a:spcPct val="0"/>
              </a:spcBef>
            </a:pP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879714" y="10287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stretch>
              <a:fillRect l="0" t="0" r="0" b="0"/>
            </a:stretch>
          </a:blipFill>
        </p:spPr>
      </p:sp>
      <p:sp>
        <p:nvSpPr>
          <p:cNvPr name="Freeform 3" id="3"/>
          <p:cNvSpPr/>
          <p:nvPr/>
        </p:nvSpPr>
        <p:spPr>
          <a:xfrm flipH="false" flipV="false" rot="0">
            <a:off x="10960663" y="5932587"/>
            <a:ext cx="6510154" cy="3784027"/>
          </a:xfrm>
          <a:custGeom>
            <a:avLst/>
            <a:gdLst/>
            <a:ahLst/>
            <a:cxnLst/>
            <a:rect r="r" b="b" t="t" l="l"/>
            <a:pathLst>
              <a:path h="3784027" w="6510154">
                <a:moveTo>
                  <a:pt x="0" y="0"/>
                </a:moveTo>
                <a:lnTo>
                  <a:pt x="6510154" y="0"/>
                </a:lnTo>
                <a:lnTo>
                  <a:pt x="6510154" y="3784027"/>
                </a:lnTo>
                <a:lnTo>
                  <a:pt x="0" y="3784027"/>
                </a:lnTo>
                <a:lnTo>
                  <a:pt x="0" y="0"/>
                </a:lnTo>
                <a:close/>
              </a:path>
            </a:pathLst>
          </a:custGeom>
          <a:blipFill>
            <a:blip r:embed="rId3"/>
            <a:stretch>
              <a:fillRect l="0" t="0" r="0" b="0"/>
            </a:stretch>
          </a:blipFill>
        </p:spPr>
      </p:sp>
      <p:sp>
        <p:nvSpPr>
          <p:cNvPr name="TextBox 4" id="4"/>
          <p:cNvSpPr txBox="true"/>
          <p:nvPr/>
        </p:nvSpPr>
        <p:spPr>
          <a:xfrm rot="0">
            <a:off x="628793" y="57168"/>
            <a:ext cx="17164776" cy="1943064"/>
          </a:xfrm>
          <a:prstGeom prst="rect">
            <a:avLst/>
          </a:prstGeom>
        </p:spPr>
        <p:txBody>
          <a:bodyPr anchor="t" rtlCol="false" tIns="0" lIns="0" bIns="0" rIns="0">
            <a:spAutoFit/>
          </a:bodyPr>
          <a:lstStyle/>
          <a:p>
            <a:pPr>
              <a:lnSpc>
                <a:spcPts val="7679"/>
              </a:lnSpc>
            </a:pPr>
            <a:r>
              <a:rPr lang="en-US" sz="6399">
                <a:solidFill>
                  <a:srgbClr val="000000"/>
                </a:solidFill>
                <a:latin typeface="Canva Sans Bold"/>
              </a:rPr>
              <a:t>Zero Waste Scotland Programme, </a:t>
            </a:r>
          </a:p>
          <a:p>
            <a:pPr algn="l" marL="0" indent="0" lvl="0">
              <a:lnSpc>
                <a:spcPts val="7679"/>
              </a:lnSpc>
              <a:spcBef>
                <a:spcPct val="0"/>
              </a:spcBef>
            </a:pPr>
            <a:r>
              <a:rPr lang="en-US" sz="6399">
                <a:solidFill>
                  <a:srgbClr val="000000"/>
                </a:solidFill>
                <a:latin typeface="Canva Sans Bold"/>
              </a:rPr>
              <a:t>Scotland, United Kingdom</a:t>
            </a:r>
          </a:p>
        </p:txBody>
      </p:sp>
      <p:sp>
        <p:nvSpPr>
          <p:cNvPr name="TextBox 5" id="5"/>
          <p:cNvSpPr txBox="true"/>
          <p:nvPr/>
        </p:nvSpPr>
        <p:spPr>
          <a:xfrm rot="0">
            <a:off x="804557" y="3173456"/>
            <a:ext cx="7552204" cy="8747402"/>
          </a:xfrm>
          <a:prstGeom prst="rect">
            <a:avLst/>
          </a:prstGeom>
        </p:spPr>
        <p:txBody>
          <a:bodyPr anchor="t" rtlCol="false" tIns="0" lIns="0" bIns="0" rIns="0">
            <a:spAutoFit/>
          </a:bodyPr>
          <a:lstStyle/>
          <a:p>
            <a:pPr>
              <a:lnSpc>
                <a:spcPts val="3112"/>
              </a:lnSpc>
            </a:pPr>
            <a:r>
              <a:rPr lang="en-US" sz="2075">
                <a:solidFill>
                  <a:srgbClr val="000000"/>
                </a:solidFill>
                <a:latin typeface="Lora Bold"/>
              </a:rPr>
              <a:t>Location : Scotland , United Kingdom</a:t>
            </a:r>
          </a:p>
          <a:p>
            <a:pPr>
              <a:lnSpc>
                <a:spcPts val="3112"/>
              </a:lnSpc>
            </a:pPr>
            <a:r>
              <a:rPr lang="en-US" sz="2075">
                <a:solidFill>
                  <a:srgbClr val="000000"/>
                </a:solidFill>
                <a:latin typeface="Lora Bold"/>
              </a:rPr>
              <a:t>Project Sustainability Requirements: Energy Auditing &amp; Carbon Management</a:t>
            </a:r>
          </a:p>
          <a:p>
            <a:pPr>
              <a:lnSpc>
                <a:spcPts val="3112"/>
              </a:lnSpc>
            </a:pPr>
            <a:r>
              <a:rPr lang="en-US" sz="2075">
                <a:solidFill>
                  <a:srgbClr val="000000"/>
                </a:solidFill>
                <a:latin typeface="Lora Bold"/>
              </a:rPr>
              <a:t>Scope : Review of over 200 Energy Audits performed in Scotland .</a:t>
            </a:r>
          </a:p>
          <a:p>
            <a:pPr>
              <a:lnSpc>
                <a:spcPts val="3112"/>
              </a:lnSpc>
            </a:pPr>
          </a:p>
          <a:p>
            <a:pPr>
              <a:lnSpc>
                <a:spcPts val="3112"/>
              </a:lnSpc>
            </a:pPr>
            <a:r>
              <a:rPr lang="en-US" sz="2075">
                <a:solidFill>
                  <a:srgbClr val="000000"/>
                </a:solidFill>
                <a:latin typeface="Lora Bold"/>
              </a:rPr>
              <a:t>This project was initially funded by the European Union and was then followed by the Scottish government after Brexit.</a:t>
            </a:r>
          </a:p>
          <a:p>
            <a:pPr>
              <a:lnSpc>
                <a:spcPts val="3112"/>
              </a:lnSpc>
            </a:pPr>
            <a:r>
              <a:rPr lang="en-US" sz="2075">
                <a:solidFill>
                  <a:srgbClr val="000000"/>
                </a:solidFill>
                <a:latin typeface="Lora Bold"/>
              </a:rPr>
              <a:t>The project provided SMEs in Scotland with EU funded Energy and Carbon Audits, followed by government grants to assist with carbon management .</a:t>
            </a:r>
          </a:p>
          <a:p>
            <a:pPr>
              <a:lnSpc>
                <a:spcPts val="3112"/>
              </a:lnSpc>
            </a:pPr>
            <a:r>
              <a:rPr lang="en-US" sz="2075">
                <a:solidFill>
                  <a:srgbClr val="000000"/>
                </a:solidFill>
                <a:latin typeface="Lora Bold"/>
              </a:rPr>
              <a:t>Regeneros reviewed the Energy and Carbon audits in terms of technical content, auditing methodologies, verification of carbon factors and emissions calculations, as well as overall project  management and quality requirements.</a:t>
            </a:r>
          </a:p>
          <a:p>
            <a:pPr>
              <a:lnSpc>
                <a:spcPts val="3112"/>
              </a:lnSpc>
            </a:pPr>
          </a:p>
          <a:p>
            <a:pPr>
              <a:lnSpc>
                <a:spcPts val="3112"/>
              </a:lnSpc>
            </a:pPr>
          </a:p>
          <a:p>
            <a:pPr>
              <a:lnSpc>
                <a:spcPts val="3112"/>
              </a:lnSpc>
            </a:pPr>
          </a:p>
          <a:p>
            <a:pPr>
              <a:lnSpc>
                <a:spcPts val="3112"/>
              </a:lnSpc>
            </a:pPr>
          </a:p>
          <a:p>
            <a:pPr>
              <a:lnSpc>
                <a:spcPts val="2512"/>
              </a:lnSpc>
            </a:pPr>
          </a:p>
          <a:p>
            <a:pPr>
              <a:lnSpc>
                <a:spcPts val="2512"/>
              </a:lnSpc>
            </a:pPr>
          </a:p>
          <a:p>
            <a:pPr algn="l" marL="0" indent="0" lvl="0">
              <a:lnSpc>
                <a:spcPts val="2512"/>
              </a:lnSpc>
              <a:spcBef>
                <a:spcPct val="0"/>
              </a:spcBef>
            </a:pP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580904" y="3819647"/>
            <a:ext cx="9707096" cy="6467353"/>
          </a:xfrm>
          <a:custGeom>
            <a:avLst/>
            <a:gdLst/>
            <a:ahLst/>
            <a:cxnLst/>
            <a:rect r="r" b="b" t="t" l="l"/>
            <a:pathLst>
              <a:path h="6467353" w="9707096">
                <a:moveTo>
                  <a:pt x="0" y="0"/>
                </a:moveTo>
                <a:lnTo>
                  <a:pt x="9707096" y="0"/>
                </a:lnTo>
                <a:lnTo>
                  <a:pt x="9707096" y="6467353"/>
                </a:lnTo>
                <a:lnTo>
                  <a:pt x="0" y="6467353"/>
                </a:lnTo>
                <a:lnTo>
                  <a:pt x="0" y="0"/>
                </a:lnTo>
                <a:close/>
              </a:path>
            </a:pathLst>
          </a:custGeom>
          <a:blipFill>
            <a:blip r:embed="rId2"/>
            <a:stretch>
              <a:fillRect l="0" t="0" r="0" b="0"/>
            </a:stretch>
          </a:blipFill>
        </p:spPr>
      </p:sp>
      <p:sp>
        <p:nvSpPr>
          <p:cNvPr name="TextBox 3" id="3"/>
          <p:cNvSpPr txBox="true"/>
          <p:nvPr/>
        </p:nvSpPr>
        <p:spPr>
          <a:xfrm rot="0">
            <a:off x="628793" y="57168"/>
            <a:ext cx="17164776" cy="2914596"/>
          </a:xfrm>
          <a:prstGeom prst="rect">
            <a:avLst/>
          </a:prstGeom>
        </p:spPr>
        <p:txBody>
          <a:bodyPr anchor="t" rtlCol="false" tIns="0" lIns="0" bIns="0" rIns="0">
            <a:spAutoFit/>
          </a:bodyPr>
          <a:lstStyle/>
          <a:p>
            <a:pPr>
              <a:lnSpc>
                <a:spcPts val="7679"/>
              </a:lnSpc>
            </a:pPr>
            <a:r>
              <a:rPr lang="en-US" sz="6399">
                <a:solidFill>
                  <a:srgbClr val="000000"/>
                </a:solidFill>
                <a:latin typeface="Canva Sans Bold"/>
              </a:rPr>
              <a:t>Regional Energy Audits- North Lincolnshire County,</a:t>
            </a:r>
          </a:p>
          <a:p>
            <a:pPr algn="l" marL="0" indent="0" lvl="0">
              <a:lnSpc>
                <a:spcPts val="7679"/>
              </a:lnSpc>
              <a:spcBef>
                <a:spcPct val="0"/>
              </a:spcBef>
            </a:pPr>
            <a:r>
              <a:rPr lang="en-US" sz="6399">
                <a:solidFill>
                  <a:srgbClr val="000000"/>
                </a:solidFill>
                <a:latin typeface="Canva Sans Bold"/>
              </a:rPr>
              <a:t>England,  United Kingdom</a:t>
            </a:r>
          </a:p>
        </p:txBody>
      </p:sp>
      <p:sp>
        <p:nvSpPr>
          <p:cNvPr name="TextBox 4" id="4"/>
          <p:cNvSpPr txBox="true"/>
          <p:nvPr/>
        </p:nvSpPr>
        <p:spPr>
          <a:xfrm rot="0">
            <a:off x="1028700" y="3269809"/>
            <a:ext cx="7552204" cy="8356931"/>
          </a:xfrm>
          <a:prstGeom prst="rect">
            <a:avLst/>
          </a:prstGeom>
        </p:spPr>
        <p:txBody>
          <a:bodyPr anchor="t" rtlCol="false" tIns="0" lIns="0" bIns="0" rIns="0">
            <a:spAutoFit/>
          </a:bodyPr>
          <a:lstStyle/>
          <a:p>
            <a:pPr>
              <a:lnSpc>
                <a:spcPts val="3112"/>
              </a:lnSpc>
            </a:pPr>
            <a:r>
              <a:rPr lang="en-US" sz="2075">
                <a:solidFill>
                  <a:srgbClr val="000000"/>
                </a:solidFill>
                <a:latin typeface="Lora Bold"/>
              </a:rPr>
              <a:t>Location : England , United Kingdom</a:t>
            </a:r>
          </a:p>
          <a:p>
            <a:pPr>
              <a:lnSpc>
                <a:spcPts val="3112"/>
              </a:lnSpc>
            </a:pPr>
            <a:r>
              <a:rPr lang="en-US" sz="2075">
                <a:solidFill>
                  <a:srgbClr val="000000"/>
                </a:solidFill>
                <a:latin typeface="Lora Bold"/>
              </a:rPr>
              <a:t>Project Sustainability Requirements: Energy Auditing &amp; Carbon Management</a:t>
            </a:r>
          </a:p>
          <a:p>
            <a:pPr>
              <a:lnSpc>
                <a:spcPts val="3112"/>
              </a:lnSpc>
            </a:pPr>
            <a:r>
              <a:rPr lang="en-US" sz="2075">
                <a:solidFill>
                  <a:srgbClr val="000000"/>
                </a:solidFill>
                <a:latin typeface="Lora Bold"/>
              </a:rPr>
              <a:t>Scope : Energy Audits for SMEs throughout North Lincolnshire County. </a:t>
            </a:r>
          </a:p>
          <a:p>
            <a:pPr>
              <a:lnSpc>
                <a:spcPts val="3112"/>
              </a:lnSpc>
            </a:pPr>
          </a:p>
          <a:p>
            <a:pPr>
              <a:lnSpc>
                <a:spcPts val="3112"/>
              </a:lnSpc>
            </a:pPr>
            <a:r>
              <a:rPr lang="en-US" sz="2075">
                <a:solidFill>
                  <a:srgbClr val="000000"/>
                </a:solidFill>
                <a:latin typeface="Lora Bold"/>
              </a:rPr>
              <a:t>Status : Ongoing </a:t>
            </a:r>
          </a:p>
          <a:p>
            <a:pPr>
              <a:lnSpc>
                <a:spcPts val="3112"/>
              </a:lnSpc>
            </a:pPr>
          </a:p>
          <a:p>
            <a:pPr>
              <a:lnSpc>
                <a:spcPts val="3112"/>
              </a:lnSpc>
            </a:pPr>
            <a:r>
              <a:rPr lang="en-US" sz="2075">
                <a:solidFill>
                  <a:srgbClr val="000000"/>
                </a:solidFill>
                <a:latin typeface="Lora Bold"/>
              </a:rPr>
              <a:t>This is a public contract funded by the UK Shared Prosperity Fund. </a:t>
            </a:r>
          </a:p>
          <a:p>
            <a:pPr>
              <a:lnSpc>
                <a:spcPts val="3112"/>
              </a:lnSpc>
            </a:pPr>
            <a:r>
              <a:rPr lang="en-US" sz="2075">
                <a:solidFill>
                  <a:srgbClr val="000000"/>
                </a:solidFill>
                <a:latin typeface="Lora Bold"/>
              </a:rPr>
              <a:t>In line with the UK’s Net Zero objectives and Levelling Up agenda, Regeneros was selected by the British Government ( North Lincolnshire Council) the to provide Energy Auditing and Carbon Management Services to SMEs in the Region. </a:t>
            </a:r>
          </a:p>
          <a:p>
            <a:pPr>
              <a:lnSpc>
                <a:spcPts val="3112"/>
              </a:lnSpc>
            </a:pPr>
          </a:p>
          <a:p>
            <a:pPr>
              <a:lnSpc>
                <a:spcPts val="3112"/>
              </a:lnSpc>
            </a:pPr>
          </a:p>
          <a:p>
            <a:pPr>
              <a:lnSpc>
                <a:spcPts val="3112"/>
              </a:lnSpc>
            </a:pPr>
          </a:p>
          <a:p>
            <a:pPr>
              <a:lnSpc>
                <a:spcPts val="3112"/>
              </a:lnSpc>
            </a:pPr>
          </a:p>
          <a:p>
            <a:pPr>
              <a:lnSpc>
                <a:spcPts val="2512"/>
              </a:lnSpc>
            </a:pPr>
          </a:p>
          <a:p>
            <a:pPr>
              <a:lnSpc>
                <a:spcPts val="2512"/>
              </a:lnSpc>
            </a:pPr>
          </a:p>
          <a:p>
            <a:pPr algn="l" marL="0" indent="0" lvl="0">
              <a:lnSpc>
                <a:spcPts val="2512"/>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54131" y="-9525"/>
            <a:ext cx="15657298" cy="826088"/>
          </a:xfrm>
          <a:prstGeom prst="rect">
            <a:avLst/>
          </a:prstGeom>
        </p:spPr>
        <p:txBody>
          <a:bodyPr anchor="t" rtlCol="false" tIns="0" lIns="0" bIns="0" rIns="0">
            <a:spAutoFit/>
          </a:bodyPr>
          <a:lstStyle/>
          <a:p>
            <a:pPr>
              <a:lnSpc>
                <a:spcPts val="6431"/>
              </a:lnSpc>
            </a:pPr>
            <a:r>
              <a:rPr lang="en-US" sz="5592">
                <a:solidFill>
                  <a:srgbClr val="1A401F"/>
                </a:solidFill>
                <a:latin typeface="Canva Sans Bold"/>
              </a:rPr>
              <a:t>1-Introduction</a:t>
            </a:r>
          </a:p>
        </p:txBody>
      </p:sp>
      <p:sp>
        <p:nvSpPr>
          <p:cNvPr name="TextBox 3" id="3"/>
          <p:cNvSpPr txBox="true"/>
          <p:nvPr/>
        </p:nvSpPr>
        <p:spPr>
          <a:xfrm rot="0">
            <a:off x="277065" y="1158177"/>
            <a:ext cx="17733869" cy="9128823"/>
          </a:xfrm>
          <a:prstGeom prst="rect">
            <a:avLst/>
          </a:prstGeom>
        </p:spPr>
        <p:txBody>
          <a:bodyPr anchor="t" rtlCol="false" tIns="0" lIns="0" bIns="0" rIns="0">
            <a:spAutoFit/>
          </a:bodyPr>
          <a:lstStyle/>
          <a:p>
            <a:pPr>
              <a:lnSpc>
                <a:spcPts val="4511"/>
              </a:lnSpc>
            </a:pPr>
            <a:r>
              <a:rPr lang="en-US" sz="3222">
                <a:solidFill>
                  <a:srgbClr val="000000"/>
                </a:solidFill>
                <a:latin typeface="Lora"/>
              </a:rPr>
              <a:t>Regeneros’ ethos and mission is to create a built environment that regenerates the planet, whilst simultaneously promoting the health and wellbeing of occupants and aligning with our customers’ core business objectives.</a:t>
            </a:r>
          </a:p>
          <a:p>
            <a:pPr>
              <a:lnSpc>
                <a:spcPts val="4511"/>
              </a:lnSpc>
            </a:pPr>
            <a:r>
              <a:rPr lang="en-US" sz="3222">
                <a:solidFill>
                  <a:srgbClr val="000000"/>
                </a:solidFill>
                <a:latin typeface="Lora"/>
              </a:rPr>
              <a:t>The United Nations’ had reported as early as 2018 stating that a 2 °C temperature increase would essentially lead to climate change conditions that would seriously affect humanity’s living conditions including extreme weather, rising sea levels, flooding and others . Limiting global warming to 1.5 °C compared with 2 °C would reduce these climate change impacts to manageable levels. </a:t>
            </a:r>
          </a:p>
          <a:p>
            <a:pPr>
              <a:lnSpc>
                <a:spcPts val="4511"/>
              </a:lnSpc>
            </a:pPr>
            <a:r>
              <a:rPr lang="en-US" sz="3222">
                <a:solidFill>
                  <a:srgbClr val="000000"/>
                </a:solidFill>
                <a:latin typeface="Lora"/>
              </a:rPr>
              <a:t>The other key finding was that meeting a 1.5 °C (2.7 °F) target is possible but would require "deep emissions reductions" and "rapid, far-reaching and unprecedented changes in all aspects of society”.  In line with this, the shift from traditional approaches to more progressive ones based not only on sustainability , but on regeneration is critical to maintaining a planetary environment that the human species can survive and thrive in. Regeneros partners with business leaders across the globe to successfully incorporate regenerative strategies into their businesses.</a:t>
            </a:r>
          </a:p>
          <a:p>
            <a:pPr algn="ctr">
              <a:lnSpc>
                <a:spcPts val="4511"/>
              </a:lnSpc>
              <a:spcBef>
                <a:spcPct val="0"/>
              </a:spcBef>
            </a:pP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83052" y="4752935"/>
            <a:ext cx="7142837" cy="5534065"/>
            <a:chOff x="0" y="0"/>
            <a:chExt cx="9523783" cy="7378753"/>
          </a:xfrm>
        </p:grpSpPr>
        <p:pic>
          <p:nvPicPr>
            <p:cNvPr name="Picture 3" id="3"/>
            <p:cNvPicPr>
              <a:picLocks noChangeAspect="true"/>
            </p:cNvPicPr>
            <p:nvPr/>
          </p:nvPicPr>
          <p:blipFill>
            <a:blip r:embed="rId2"/>
            <a:srcRect l="1953" t="0" r="1953" b="0"/>
            <a:stretch>
              <a:fillRect/>
            </a:stretch>
          </p:blipFill>
          <p:spPr>
            <a:xfrm flipH="false" flipV="false">
              <a:off x="0" y="0"/>
              <a:ext cx="9523783" cy="7378753"/>
            </a:xfrm>
            <a:prstGeom prst="rect">
              <a:avLst/>
            </a:prstGeom>
          </p:spPr>
        </p:pic>
      </p:grpSp>
      <p:sp>
        <p:nvSpPr>
          <p:cNvPr name="Freeform 4" id="4"/>
          <p:cNvSpPr/>
          <p:nvPr/>
        </p:nvSpPr>
        <p:spPr>
          <a:xfrm flipH="false" flipV="false" rot="0">
            <a:off x="11154139" y="0"/>
            <a:ext cx="7133861" cy="4752935"/>
          </a:xfrm>
          <a:custGeom>
            <a:avLst/>
            <a:gdLst/>
            <a:ahLst/>
            <a:cxnLst/>
            <a:rect r="r" b="b" t="t" l="l"/>
            <a:pathLst>
              <a:path h="4752935" w="7133861">
                <a:moveTo>
                  <a:pt x="0" y="0"/>
                </a:moveTo>
                <a:lnTo>
                  <a:pt x="7133861" y="0"/>
                </a:lnTo>
                <a:lnTo>
                  <a:pt x="7133861" y="4752935"/>
                </a:lnTo>
                <a:lnTo>
                  <a:pt x="0" y="4752935"/>
                </a:lnTo>
                <a:lnTo>
                  <a:pt x="0" y="0"/>
                </a:lnTo>
                <a:close/>
              </a:path>
            </a:pathLst>
          </a:custGeom>
          <a:blipFill>
            <a:blip r:embed="rId3"/>
            <a:stretch>
              <a:fillRect l="0" t="0" r="0" b="0"/>
            </a:stretch>
          </a:blipFill>
        </p:spPr>
      </p:sp>
      <p:sp>
        <p:nvSpPr>
          <p:cNvPr name="TextBox 5" id="5"/>
          <p:cNvSpPr txBox="true"/>
          <p:nvPr/>
        </p:nvSpPr>
        <p:spPr>
          <a:xfrm rot="0">
            <a:off x="628793" y="57168"/>
            <a:ext cx="9290685" cy="1943064"/>
          </a:xfrm>
          <a:prstGeom prst="rect">
            <a:avLst/>
          </a:prstGeom>
        </p:spPr>
        <p:txBody>
          <a:bodyPr anchor="t" rtlCol="false" tIns="0" lIns="0" bIns="0" rIns="0">
            <a:spAutoFit/>
          </a:bodyPr>
          <a:lstStyle/>
          <a:p>
            <a:pPr algn="l" marL="0" indent="0" lvl="0">
              <a:lnSpc>
                <a:spcPts val="7679"/>
              </a:lnSpc>
              <a:spcBef>
                <a:spcPct val="0"/>
              </a:spcBef>
            </a:pPr>
            <a:r>
              <a:rPr lang="en-US" sz="6399">
                <a:solidFill>
                  <a:srgbClr val="000000"/>
                </a:solidFill>
                <a:latin typeface="Canva Sans Bold"/>
              </a:rPr>
              <a:t>NBK Children’s Hospital , Kuwait</a:t>
            </a:r>
          </a:p>
        </p:txBody>
      </p:sp>
      <p:sp>
        <p:nvSpPr>
          <p:cNvPr name="TextBox 6" id="6"/>
          <p:cNvSpPr txBox="true"/>
          <p:nvPr/>
        </p:nvSpPr>
        <p:spPr>
          <a:xfrm rot="0">
            <a:off x="1028700" y="3365182"/>
            <a:ext cx="7552204" cy="5233164"/>
          </a:xfrm>
          <a:prstGeom prst="rect">
            <a:avLst/>
          </a:prstGeom>
        </p:spPr>
        <p:txBody>
          <a:bodyPr anchor="t" rtlCol="false" tIns="0" lIns="0" bIns="0" rIns="0">
            <a:spAutoFit/>
          </a:bodyPr>
          <a:lstStyle/>
          <a:p>
            <a:pPr>
              <a:lnSpc>
                <a:spcPts val="3112"/>
              </a:lnSpc>
            </a:pPr>
            <a:r>
              <a:rPr lang="en-US" sz="2075">
                <a:solidFill>
                  <a:srgbClr val="000000"/>
                </a:solidFill>
                <a:latin typeface="Lora Bold"/>
              </a:rPr>
              <a:t>Location : Sabah Hospitals Complex, Kuwait</a:t>
            </a:r>
          </a:p>
          <a:p>
            <a:pPr>
              <a:lnSpc>
                <a:spcPts val="3112"/>
              </a:lnSpc>
            </a:pPr>
            <a:r>
              <a:rPr lang="en-US" sz="2075">
                <a:solidFill>
                  <a:srgbClr val="000000"/>
                </a:solidFill>
                <a:latin typeface="Lora Bold"/>
              </a:rPr>
              <a:t>Project Sustainability Requirements: LEED v4 BD+C Healthcare</a:t>
            </a:r>
          </a:p>
          <a:p>
            <a:pPr>
              <a:lnSpc>
                <a:spcPts val="3112"/>
              </a:lnSpc>
            </a:pPr>
            <a:r>
              <a:rPr lang="en-US" sz="2075">
                <a:solidFill>
                  <a:srgbClr val="000000"/>
                </a:solidFill>
                <a:latin typeface="Lora Bold"/>
              </a:rPr>
              <a:t>Regeneros Scope : LEED Consultancy Services (Design Phase)</a:t>
            </a:r>
          </a:p>
          <a:p>
            <a:pPr>
              <a:lnSpc>
                <a:spcPts val="3112"/>
              </a:lnSpc>
            </a:pPr>
            <a:r>
              <a:rPr lang="en-US" sz="2075">
                <a:solidFill>
                  <a:srgbClr val="000000"/>
                </a:solidFill>
                <a:latin typeface="Lora Bold"/>
              </a:rPr>
              <a:t>LEED Construction Administration Services (Construction)</a:t>
            </a:r>
          </a:p>
          <a:p>
            <a:pPr>
              <a:lnSpc>
                <a:spcPts val="3112"/>
              </a:lnSpc>
            </a:pPr>
          </a:p>
          <a:p>
            <a:pPr>
              <a:lnSpc>
                <a:spcPts val="3112"/>
              </a:lnSpc>
            </a:pPr>
            <a:r>
              <a:rPr lang="en-US" sz="2075">
                <a:solidFill>
                  <a:srgbClr val="000000"/>
                </a:solidFill>
                <a:latin typeface="Lora Bold"/>
              </a:rPr>
              <a:t>Features : LEED Gold Certification</a:t>
            </a:r>
          </a:p>
          <a:p>
            <a:pPr>
              <a:lnSpc>
                <a:spcPts val="3112"/>
              </a:lnSpc>
            </a:pPr>
          </a:p>
          <a:p>
            <a:pPr>
              <a:lnSpc>
                <a:spcPts val="3112"/>
              </a:lnSpc>
            </a:pPr>
            <a:r>
              <a:rPr lang="en-US" sz="2075">
                <a:solidFill>
                  <a:srgbClr val="000000"/>
                </a:solidFill>
                <a:latin typeface="Lora Bold"/>
              </a:rPr>
              <a:t>Status : Ongoing.</a:t>
            </a:r>
          </a:p>
          <a:p>
            <a:pPr>
              <a:lnSpc>
                <a:spcPts val="3112"/>
              </a:lnSpc>
            </a:pPr>
          </a:p>
          <a:p>
            <a:pPr>
              <a:lnSpc>
                <a:spcPts val="2512"/>
              </a:lnSpc>
            </a:pPr>
          </a:p>
          <a:p>
            <a:pPr>
              <a:lnSpc>
                <a:spcPts val="2512"/>
              </a:lnSpc>
            </a:pPr>
          </a:p>
          <a:p>
            <a:pPr algn="l" marL="0" indent="0" lvl="0">
              <a:lnSpc>
                <a:spcPts val="2512"/>
              </a:lnSpc>
              <a:spcBef>
                <a:spcPct val="0"/>
              </a:spcBef>
            </a:pP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1A401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205067" y="-107311"/>
            <a:ext cx="14348658" cy="12769255"/>
            <a:chOff x="0" y="0"/>
            <a:chExt cx="6349238" cy="5650357"/>
          </a:xfrm>
        </p:grpSpPr>
        <p:sp>
          <p:nvSpPr>
            <p:cNvPr name="Freeform 3" id="3"/>
            <p:cNvSpPr/>
            <p:nvPr/>
          </p:nvSpPr>
          <p:spPr>
            <a:xfrm flipH="false" flipV="false" rot="0">
              <a:off x="-1220470" y="-200914"/>
              <a:ext cx="7579741" cy="5919724"/>
            </a:xfrm>
            <a:custGeom>
              <a:avLst/>
              <a:gdLst/>
              <a:ahLst/>
              <a:cxnLst/>
              <a:rect r="r" b="b" t="t" l="l"/>
              <a:pathLst>
                <a:path h="5919724" w="7579741">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2"/>
              <a:stretch>
                <a:fillRect l="-29102" t="0" r="-29102" b="0"/>
              </a:stretch>
            </a:blipFill>
          </p:spPr>
        </p:sp>
      </p:grpSp>
      <p:sp>
        <p:nvSpPr>
          <p:cNvPr name="TextBox 4" id="4"/>
          <p:cNvSpPr txBox="true"/>
          <p:nvPr/>
        </p:nvSpPr>
        <p:spPr>
          <a:xfrm rot="0">
            <a:off x="8434569" y="8014252"/>
            <a:ext cx="9853431" cy="1947215"/>
          </a:xfrm>
          <a:prstGeom prst="rect">
            <a:avLst/>
          </a:prstGeom>
        </p:spPr>
        <p:txBody>
          <a:bodyPr anchor="t" rtlCol="false" tIns="0" lIns="0" bIns="0" rIns="0">
            <a:spAutoFit/>
          </a:bodyPr>
          <a:lstStyle/>
          <a:p>
            <a:pPr>
              <a:lnSpc>
                <a:spcPts val="7651"/>
              </a:lnSpc>
            </a:pPr>
            <a:r>
              <a:rPr lang="en-US" sz="6653">
                <a:solidFill>
                  <a:srgbClr val="FFFFFF"/>
                </a:solidFill>
                <a:latin typeface="Canva Sans Bold"/>
              </a:rPr>
              <a:t>04-</a:t>
            </a:r>
          </a:p>
          <a:p>
            <a:pPr>
              <a:lnSpc>
                <a:spcPts val="7651"/>
              </a:lnSpc>
            </a:pPr>
            <a:r>
              <a:rPr lang="en-US" sz="6653">
                <a:solidFill>
                  <a:srgbClr val="FFFFFF"/>
                </a:solidFill>
                <a:latin typeface="Canva Sans Bold"/>
              </a:rPr>
              <a:t>Corporate Information</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EFEFE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0122600" cy="3125504"/>
          </a:xfrm>
          <a:custGeom>
            <a:avLst/>
            <a:gdLst/>
            <a:ahLst/>
            <a:cxnLst/>
            <a:rect r="r" b="b" t="t" l="l"/>
            <a:pathLst>
              <a:path h="3125504" w="10122600">
                <a:moveTo>
                  <a:pt x="0" y="0"/>
                </a:moveTo>
                <a:lnTo>
                  <a:pt x="10122600" y="0"/>
                </a:lnTo>
                <a:lnTo>
                  <a:pt x="10122600" y="3125504"/>
                </a:lnTo>
                <a:lnTo>
                  <a:pt x="0" y="3125504"/>
                </a:lnTo>
                <a:lnTo>
                  <a:pt x="0" y="0"/>
                </a:lnTo>
                <a:close/>
              </a:path>
            </a:pathLst>
          </a:custGeom>
          <a:blipFill>
            <a:blip r:embed="rId2"/>
            <a:stretch>
              <a:fillRect l="0" t="0" r="0" b="0"/>
            </a:stretch>
          </a:blipFill>
        </p:spPr>
      </p:sp>
      <p:sp>
        <p:nvSpPr>
          <p:cNvPr name="Freeform 3" id="3"/>
          <p:cNvSpPr/>
          <p:nvPr/>
        </p:nvSpPr>
        <p:spPr>
          <a:xfrm flipH="false" flipV="false" rot="0">
            <a:off x="10522369" y="1333509"/>
            <a:ext cx="9493850" cy="8405077"/>
          </a:xfrm>
          <a:custGeom>
            <a:avLst/>
            <a:gdLst/>
            <a:ahLst/>
            <a:cxnLst/>
            <a:rect r="r" b="b" t="t" l="l"/>
            <a:pathLst>
              <a:path h="8405077" w="9493850">
                <a:moveTo>
                  <a:pt x="0" y="0"/>
                </a:moveTo>
                <a:lnTo>
                  <a:pt x="9493850" y="0"/>
                </a:lnTo>
                <a:lnTo>
                  <a:pt x="9493850" y="8405077"/>
                </a:lnTo>
                <a:lnTo>
                  <a:pt x="0" y="8405077"/>
                </a:lnTo>
                <a:lnTo>
                  <a:pt x="0" y="0"/>
                </a:lnTo>
                <a:close/>
              </a:path>
            </a:pathLst>
          </a:custGeom>
          <a:blipFill>
            <a:blip r:embed="rId3"/>
            <a:stretch>
              <a:fillRect l="-29385" t="0" r="-13695" b="0"/>
            </a:stretch>
          </a:blipFill>
        </p:spPr>
      </p:sp>
      <p:sp>
        <p:nvSpPr>
          <p:cNvPr name="TextBox 4" id="4"/>
          <p:cNvSpPr txBox="true"/>
          <p:nvPr/>
        </p:nvSpPr>
        <p:spPr>
          <a:xfrm rot="0">
            <a:off x="339866" y="5590492"/>
            <a:ext cx="10182503" cy="4148094"/>
          </a:xfrm>
          <a:prstGeom prst="rect">
            <a:avLst/>
          </a:prstGeom>
        </p:spPr>
        <p:txBody>
          <a:bodyPr anchor="t" rtlCol="false" tIns="0" lIns="0" bIns="0" rIns="0">
            <a:spAutoFit/>
          </a:bodyPr>
          <a:lstStyle/>
          <a:p>
            <a:pPr>
              <a:lnSpc>
                <a:spcPts val="5491"/>
              </a:lnSpc>
            </a:pPr>
            <a:r>
              <a:rPr lang="en-US" sz="3922">
                <a:solidFill>
                  <a:srgbClr val="1A401F"/>
                </a:solidFill>
                <a:latin typeface="Mukta Mahee Extra Bold"/>
              </a:rPr>
              <a:t>Address : 1 School Lane, Bonby, DN200pp , North Lincolnshire, U.K</a:t>
            </a:r>
            <a:r>
              <a:rPr lang="en-US" sz="3922">
                <a:solidFill>
                  <a:srgbClr val="387E3C"/>
                </a:solidFill>
                <a:latin typeface="Mukta Mahee Extra Bold"/>
              </a:rPr>
              <a:t>.</a:t>
            </a:r>
          </a:p>
          <a:p>
            <a:pPr>
              <a:lnSpc>
                <a:spcPts val="5491"/>
              </a:lnSpc>
            </a:pPr>
          </a:p>
          <a:p>
            <a:pPr>
              <a:lnSpc>
                <a:spcPts val="5491"/>
              </a:lnSpc>
            </a:pPr>
            <a:r>
              <a:rPr lang="en-US" sz="3922">
                <a:solidFill>
                  <a:srgbClr val="387E3C"/>
                </a:solidFill>
                <a:latin typeface="Mukta Mahee Extra Bold"/>
              </a:rPr>
              <a:t>T: +44 (0)7958045510</a:t>
            </a:r>
          </a:p>
          <a:p>
            <a:pPr>
              <a:lnSpc>
                <a:spcPts val="5491"/>
              </a:lnSpc>
            </a:pPr>
          </a:p>
          <a:p>
            <a:pPr>
              <a:lnSpc>
                <a:spcPts val="5491"/>
              </a:lnSpc>
              <a:spcBef>
                <a:spcPct val="0"/>
              </a:spcBef>
            </a:pPr>
            <a:r>
              <a:rPr lang="en-US" sz="3922">
                <a:solidFill>
                  <a:srgbClr val="5D7963"/>
                </a:solidFill>
                <a:latin typeface="Mukta Mahee Extra Bold"/>
              </a:rPr>
              <a:t>Email: ranyams@regeneros.org</a:t>
            </a:r>
          </a:p>
        </p:txBody>
      </p:sp>
    </p:spTree>
  </p:cSld>
  <p:clrMapOvr>
    <a:masterClrMapping/>
  </p:clrMapOvr>
</p:sld>
</file>

<file path=ppt/slides/slide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351645" y="15522"/>
            <a:ext cx="17584710" cy="10217857"/>
          </a:xfrm>
          <a:prstGeom prst="rect">
            <a:avLst/>
          </a:prstGeom>
        </p:spPr>
        <p:txBody>
          <a:bodyPr anchor="t" rtlCol="false" tIns="0" lIns="0" bIns="0" rIns="0">
            <a:spAutoFit/>
          </a:bodyPr>
          <a:lstStyle/>
          <a:p>
            <a:pPr>
              <a:lnSpc>
                <a:spcPts val="3286"/>
              </a:lnSpc>
              <a:spcBef>
                <a:spcPct val="0"/>
              </a:spcBef>
            </a:pPr>
            <a:r>
              <a:rPr lang="en-US" sz="2347">
                <a:solidFill>
                  <a:srgbClr val="000000"/>
                </a:solidFill>
                <a:latin typeface="Lora"/>
              </a:rPr>
              <a:t>At a regional and national level, most nations have duly incorporated sustainability into their future vision, with many including the UK targeting a carbon neutral economy by 2050.  Despite these commitments, 2020 tied with 2016 as the hottest year on record , and  United Nations’ research shows that global investment in fossil fuels continues to be substantially higher than investment in climate change technologies including renewables. So the question is : how can we work together to close this gap ? </a:t>
            </a:r>
          </a:p>
          <a:p>
            <a:pPr>
              <a:lnSpc>
                <a:spcPts val="3286"/>
              </a:lnSpc>
              <a:spcBef>
                <a:spcPct val="0"/>
              </a:spcBef>
            </a:pPr>
          </a:p>
          <a:p>
            <a:pPr>
              <a:lnSpc>
                <a:spcPts val="3286"/>
              </a:lnSpc>
              <a:spcBef>
                <a:spcPct val="0"/>
              </a:spcBef>
            </a:pPr>
            <a:r>
              <a:rPr lang="en-US" sz="2347">
                <a:solidFill>
                  <a:srgbClr val="000000"/>
                </a:solidFill>
                <a:latin typeface="Lora"/>
              </a:rPr>
              <a:t>Headquartered in the United Kingdom and with operations worldwide, Regeneros believes in a pathway to a sustainable future that considers human wellbeing and business finances. To be applied successfully in the real world, sustainability initiatives must be undertaken with a global mindset that considers the unique conditions and challenges of each business and location. It’s also critical that we utilize and develop critical technological enablers such as Artificial Intelligence. By 2035, correct utilization of AI alone can result in 2.4 Gigatons of reductions in greenhouse gas emissions. You can learn more about AI in sustainable construction and Regeneros’ approach in our Modern Methods of Construction section. </a:t>
            </a:r>
          </a:p>
          <a:p>
            <a:pPr>
              <a:lnSpc>
                <a:spcPts val="3286"/>
              </a:lnSpc>
              <a:spcBef>
                <a:spcPct val="0"/>
              </a:spcBef>
            </a:pPr>
          </a:p>
          <a:p>
            <a:pPr>
              <a:lnSpc>
                <a:spcPts val="3286"/>
              </a:lnSpc>
              <a:spcBef>
                <a:spcPct val="0"/>
              </a:spcBef>
            </a:pPr>
            <a:r>
              <a:rPr lang="en-US" sz="2347">
                <a:solidFill>
                  <a:srgbClr val="000000"/>
                </a:solidFill>
                <a:latin typeface="Lora"/>
              </a:rPr>
              <a:t>We are grateful and proud of the faith our customers have placed in us and the results we have taken in partnership with them to date to protect our planet’s future and human health and wellbeing in the built environment. </a:t>
            </a:r>
          </a:p>
          <a:p>
            <a:pPr>
              <a:lnSpc>
                <a:spcPts val="3286"/>
              </a:lnSpc>
              <a:spcBef>
                <a:spcPct val="0"/>
              </a:spcBef>
            </a:pPr>
          </a:p>
          <a:p>
            <a:pPr>
              <a:lnSpc>
                <a:spcPts val="3286"/>
              </a:lnSpc>
              <a:spcBef>
                <a:spcPct val="0"/>
              </a:spcBef>
            </a:pPr>
            <a:r>
              <a:rPr lang="en-US" sz="2347">
                <a:solidFill>
                  <a:srgbClr val="000000"/>
                </a:solidFill>
                <a:latin typeface="Lora"/>
              </a:rPr>
              <a:t>We thank you for your commitment to a sustainable future, and for considering Regeneros as your partner on this journey .</a:t>
            </a:r>
          </a:p>
          <a:p>
            <a:pPr>
              <a:lnSpc>
                <a:spcPts val="3286"/>
              </a:lnSpc>
              <a:spcBef>
                <a:spcPct val="0"/>
              </a:spcBef>
            </a:pPr>
          </a:p>
          <a:p>
            <a:pPr>
              <a:lnSpc>
                <a:spcPts val="3286"/>
              </a:lnSpc>
              <a:spcBef>
                <a:spcPct val="0"/>
              </a:spcBef>
            </a:pPr>
          </a:p>
          <a:p>
            <a:pPr>
              <a:lnSpc>
                <a:spcPts val="3286"/>
              </a:lnSpc>
              <a:spcBef>
                <a:spcPct val="0"/>
              </a:spcBef>
            </a:pPr>
          </a:p>
          <a:p>
            <a:pPr>
              <a:lnSpc>
                <a:spcPts val="3286"/>
              </a:lnSpc>
              <a:spcBef>
                <a:spcPct val="0"/>
              </a:spcBef>
            </a:pPr>
          </a:p>
          <a:p>
            <a:pPr>
              <a:lnSpc>
                <a:spcPts val="3286"/>
              </a:lnSpc>
              <a:spcBef>
                <a:spcPct val="0"/>
              </a:spcBef>
            </a:pPr>
          </a:p>
          <a:p>
            <a:pPr>
              <a:lnSpc>
                <a:spcPts val="3286"/>
              </a:lnSpc>
              <a:spcBef>
                <a:spcPct val="0"/>
              </a:spcBef>
            </a:pPr>
            <a:r>
              <a:rPr lang="en-US" sz="2347">
                <a:solidFill>
                  <a:srgbClr val="000000"/>
                </a:solidFill>
                <a:latin typeface="Lora Bold"/>
              </a:rPr>
              <a:t>Ranya Metwalli Shields , </a:t>
            </a:r>
          </a:p>
          <a:p>
            <a:pPr>
              <a:lnSpc>
                <a:spcPts val="3286"/>
              </a:lnSpc>
              <a:spcBef>
                <a:spcPct val="0"/>
              </a:spcBef>
            </a:pPr>
            <a:r>
              <a:rPr lang="en-US" sz="2347">
                <a:solidFill>
                  <a:srgbClr val="000000"/>
                </a:solidFill>
                <a:latin typeface="Lora Bold"/>
              </a:rPr>
              <a:t>USGBC Faculty, LEED AP BD+C, CEM, WELL AP.</a:t>
            </a:r>
          </a:p>
          <a:p>
            <a:pPr>
              <a:lnSpc>
                <a:spcPts val="3286"/>
              </a:lnSpc>
              <a:spcBef>
                <a:spcPct val="0"/>
              </a:spcBef>
            </a:pPr>
            <a:r>
              <a:rPr lang="en-US" sz="2347">
                <a:solidFill>
                  <a:srgbClr val="000000"/>
                </a:solidFill>
                <a:latin typeface="Lora Bold"/>
              </a:rPr>
              <a:t>Managing Director , Regeneros Ltd</a:t>
            </a:r>
          </a:p>
        </p:txBody>
      </p:sp>
      <p:grpSp>
        <p:nvGrpSpPr>
          <p:cNvPr name="Group 3" id="3"/>
          <p:cNvGrpSpPr/>
          <p:nvPr/>
        </p:nvGrpSpPr>
        <p:grpSpPr>
          <a:xfrm rot="0">
            <a:off x="627698" y="7635240"/>
            <a:ext cx="1081088" cy="1043940"/>
            <a:chOff x="0" y="0"/>
            <a:chExt cx="1441450" cy="1391920"/>
          </a:xfrm>
        </p:grpSpPr>
        <p:sp>
          <p:nvSpPr>
            <p:cNvPr name="Freeform 4" id="4"/>
            <p:cNvSpPr/>
            <p:nvPr/>
          </p:nvSpPr>
          <p:spPr>
            <a:xfrm flipH="false" flipV="false" rot="0">
              <a:off x="46990" y="45720"/>
              <a:ext cx="1344930" cy="1296670"/>
            </a:xfrm>
            <a:custGeom>
              <a:avLst/>
              <a:gdLst/>
              <a:ahLst/>
              <a:cxnLst/>
              <a:rect r="r" b="b" t="t" l="l"/>
              <a:pathLst>
                <a:path h="1296670" w="1344930">
                  <a:moveTo>
                    <a:pt x="411480" y="1026160"/>
                  </a:moveTo>
                  <a:cubicBezTo>
                    <a:pt x="403860" y="1115060"/>
                    <a:pt x="375920" y="1183640"/>
                    <a:pt x="344170" y="1201420"/>
                  </a:cubicBezTo>
                  <a:cubicBezTo>
                    <a:pt x="318770" y="1216660"/>
                    <a:pt x="279400" y="1214120"/>
                    <a:pt x="248920" y="1201420"/>
                  </a:cubicBezTo>
                  <a:cubicBezTo>
                    <a:pt x="208280" y="1183640"/>
                    <a:pt x="161290" y="1123950"/>
                    <a:pt x="130810" y="1079500"/>
                  </a:cubicBezTo>
                  <a:cubicBezTo>
                    <a:pt x="101600" y="1038860"/>
                    <a:pt x="83820" y="996950"/>
                    <a:pt x="66040" y="948690"/>
                  </a:cubicBezTo>
                  <a:cubicBezTo>
                    <a:pt x="45720" y="892810"/>
                    <a:pt x="33020" y="817880"/>
                    <a:pt x="22860" y="760730"/>
                  </a:cubicBezTo>
                  <a:cubicBezTo>
                    <a:pt x="13970" y="715010"/>
                    <a:pt x="5080" y="680720"/>
                    <a:pt x="3810" y="635000"/>
                  </a:cubicBezTo>
                  <a:cubicBezTo>
                    <a:pt x="2540" y="579120"/>
                    <a:pt x="11430" y="509270"/>
                    <a:pt x="20320" y="449580"/>
                  </a:cubicBezTo>
                  <a:cubicBezTo>
                    <a:pt x="29210" y="392430"/>
                    <a:pt x="36830" y="336550"/>
                    <a:pt x="58420" y="284480"/>
                  </a:cubicBezTo>
                  <a:cubicBezTo>
                    <a:pt x="81280" y="229870"/>
                    <a:pt x="120650" y="172720"/>
                    <a:pt x="156210" y="129540"/>
                  </a:cubicBezTo>
                  <a:cubicBezTo>
                    <a:pt x="186690" y="92710"/>
                    <a:pt x="207010" y="58420"/>
                    <a:pt x="251460" y="36830"/>
                  </a:cubicBezTo>
                  <a:cubicBezTo>
                    <a:pt x="316230" y="6350"/>
                    <a:pt x="448310" y="0"/>
                    <a:pt x="527050" y="5080"/>
                  </a:cubicBezTo>
                  <a:cubicBezTo>
                    <a:pt x="588010" y="8890"/>
                    <a:pt x="641350" y="26670"/>
                    <a:pt x="685800" y="44450"/>
                  </a:cubicBezTo>
                  <a:cubicBezTo>
                    <a:pt x="721360" y="59690"/>
                    <a:pt x="755650" y="72390"/>
                    <a:pt x="777240" y="99060"/>
                  </a:cubicBezTo>
                  <a:cubicBezTo>
                    <a:pt x="800100" y="128270"/>
                    <a:pt x="814070" y="173990"/>
                    <a:pt x="815340" y="215900"/>
                  </a:cubicBezTo>
                  <a:cubicBezTo>
                    <a:pt x="816610" y="261620"/>
                    <a:pt x="797560" y="316230"/>
                    <a:pt x="775970" y="363220"/>
                  </a:cubicBezTo>
                  <a:cubicBezTo>
                    <a:pt x="753110" y="415290"/>
                    <a:pt x="715010" y="467360"/>
                    <a:pt x="675640" y="511810"/>
                  </a:cubicBezTo>
                  <a:cubicBezTo>
                    <a:pt x="635000" y="557530"/>
                    <a:pt x="577850" y="600710"/>
                    <a:pt x="533400" y="633730"/>
                  </a:cubicBezTo>
                  <a:cubicBezTo>
                    <a:pt x="499110" y="660400"/>
                    <a:pt x="471170" y="681990"/>
                    <a:pt x="435610" y="698500"/>
                  </a:cubicBezTo>
                  <a:cubicBezTo>
                    <a:pt x="397510" y="716280"/>
                    <a:pt x="350520" y="731520"/>
                    <a:pt x="308610" y="737870"/>
                  </a:cubicBezTo>
                  <a:cubicBezTo>
                    <a:pt x="267970" y="744220"/>
                    <a:pt x="224790" y="744220"/>
                    <a:pt x="187960" y="737870"/>
                  </a:cubicBezTo>
                  <a:cubicBezTo>
                    <a:pt x="154940" y="732790"/>
                    <a:pt x="124460" y="726440"/>
                    <a:pt x="96520" y="707390"/>
                  </a:cubicBezTo>
                  <a:cubicBezTo>
                    <a:pt x="63500" y="685800"/>
                    <a:pt x="13970" y="640080"/>
                    <a:pt x="6350" y="605790"/>
                  </a:cubicBezTo>
                  <a:cubicBezTo>
                    <a:pt x="0" y="577850"/>
                    <a:pt x="13970" y="544830"/>
                    <a:pt x="33020" y="523240"/>
                  </a:cubicBezTo>
                  <a:cubicBezTo>
                    <a:pt x="55880" y="497840"/>
                    <a:pt x="104140" y="481330"/>
                    <a:pt x="147320" y="476250"/>
                  </a:cubicBezTo>
                  <a:cubicBezTo>
                    <a:pt x="199390" y="469900"/>
                    <a:pt x="271780" y="486410"/>
                    <a:pt x="327660" y="500380"/>
                  </a:cubicBezTo>
                  <a:cubicBezTo>
                    <a:pt x="378460" y="513080"/>
                    <a:pt x="421640" y="528320"/>
                    <a:pt x="471170" y="551180"/>
                  </a:cubicBezTo>
                  <a:cubicBezTo>
                    <a:pt x="529590" y="577850"/>
                    <a:pt x="593090" y="613410"/>
                    <a:pt x="655320" y="651510"/>
                  </a:cubicBezTo>
                  <a:cubicBezTo>
                    <a:pt x="721360" y="692150"/>
                    <a:pt x="793750" y="741680"/>
                    <a:pt x="855980" y="791210"/>
                  </a:cubicBezTo>
                  <a:cubicBezTo>
                    <a:pt x="916940" y="839470"/>
                    <a:pt x="976630" y="901700"/>
                    <a:pt x="1027430" y="946150"/>
                  </a:cubicBezTo>
                  <a:cubicBezTo>
                    <a:pt x="1066800" y="980440"/>
                    <a:pt x="1101090" y="1008380"/>
                    <a:pt x="1135380" y="1037590"/>
                  </a:cubicBezTo>
                  <a:cubicBezTo>
                    <a:pt x="1165860" y="1064260"/>
                    <a:pt x="1191260" y="1087120"/>
                    <a:pt x="1221740" y="1113790"/>
                  </a:cubicBezTo>
                  <a:cubicBezTo>
                    <a:pt x="1254760" y="1143000"/>
                    <a:pt x="1310640" y="1187450"/>
                    <a:pt x="1327150" y="1205230"/>
                  </a:cubicBezTo>
                  <a:cubicBezTo>
                    <a:pt x="1333500" y="1211580"/>
                    <a:pt x="1334770" y="1214120"/>
                    <a:pt x="1337310" y="1219200"/>
                  </a:cubicBezTo>
                  <a:cubicBezTo>
                    <a:pt x="1339850" y="1224280"/>
                    <a:pt x="1342390" y="1230630"/>
                    <a:pt x="1343660" y="1235710"/>
                  </a:cubicBezTo>
                  <a:cubicBezTo>
                    <a:pt x="1344930" y="1240790"/>
                    <a:pt x="1344930" y="1247140"/>
                    <a:pt x="1343660" y="1252220"/>
                  </a:cubicBezTo>
                  <a:cubicBezTo>
                    <a:pt x="1342390" y="1257300"/>
                    <a:pt x="1339850" y="1263650"/>
                    <a:pt x="1337310" y="1268730"/>
                  </a:cubicBezTo>
                  <a:cubicBezTo>
                    <a:pt x="1334770" y="1273810"/>
                    <a:pt x="1330960" y="1277620"/>
                    <a:pt x="1327150" y="1281430"/>
                  </a:cubicBezTo>
                  <a:cubicBezTo>
                    <a:pt x="1323340" y="1285240"/>
                    <a:pt x="1318260" y="1289050"/>
                    <a:pt x="1313180" y="1291590"/>
                  </a:cubicBezTo>
                  <a:cubicBezTo>
                    <a:pt x="1308100" y="1294130"/>
                    <a:pt x="1301750" y="1295400"/>
                    <a:pt x="1296670" y="1295400"/>
                  </a:cubicBezTo>
                  <a:cubicBezTo>
                    <a:pt x="1291590" y="1295400"/>
                    <a:pt x="1285240" y="1296670"/>
                    <a:pt x="1280160" y="1295400"/>
                  </a:cubicBezTo>
                  <a:cubicBezTo>
                    <a:pt x="1275080" y="1294130"/>
                    <a:pt x="1268730" y="1290320"/>
                    <a:pt x="1263650" y="1287780"/>
                  </a:cubicBezTo>
                  <a:cubicBezTo>
                    <a:pt x="1258570" y="1285240"/>
                    <a:pt x="1254760" y="1281430"/>
                    <a:pt x="1250950" y="1277620"/>
                  </a:cubicBezTo>
                  <a:cubicBezTo>
                    <a:pt x="1247140" y="1273810"/>
                    <a:pt x="1243330" y="1267460"/>
                    <a:pt x="1242060" y="1262380"/>
                  </a:cubicBezTo>
                  <a:cubicBezTo>
                    <a:pt x="1240790" y="1257300"/>
                    <a:pt x="1239520" y="1250950"/>
                    <a:pt x="1239520" y="1245870"/>
                  </a:cubicBezTo>
                  <a:cubicBezTo>
                    <a:pt x="1239520" y="1240790"/>
                    <a:pt x="1239520" y="1234440"/>
                    <a:pt x="1240790" y="1229360"/>
                  </a:cubicBezTo>
                  <a:cubicBezTo>
                    <a:pt x="1242060" y="1224280"/>
                    <a:pt x="1245870" y="1219200"/>
                    <a:pt x="1248410" y="1214120"/>
                  </a:cubicBezTo>
                  <a:cubicBezTo>
                    <a:pt x="1252220" y="1209040"/>
                    <a:pt x="1254760" y="1205230"/>
                    <a:pt x="1259840" y="1201420"/>
                  </a:cubicBezTo>
                  <a:cubicBezTo>
                    <a:pt x="1263650" y="1197610"/>
                    <a:pt x="1270000" y="1195070"/>
                    <a:pt x="1275080" y="1193800"/>
                  </a:cubicBezTo>
                  <a:cubicBezTo>
                    <a:pt x="1280160" y="1192530"/>
                    <a:pt x="1286510" y="1191260"/>
                    <a:pt x="1291590" y="1191260"/>
                  </a:cubicBezTo>
                  <a:cubicBezTo>
                    <a:pt x="1296670" y="1191260"/>
                    <a:pt x="1303020" y="1192530"/>
                    <a:pt x="1308100" y="1193800"/>
                  </a:cubicBezTo>
                  <a:cubicBezTo>
                    <a:pt x="1313180" y="1195070"/>
                    <a:pt x="1319530" y="1197610"/>
                    <a:pt x="1323340" y="1201420"/>
                  </a:cubicBezTo>
                  <a:cubicBezTo>
                    <a:pt x="1328420" y="1205230"/>
                    <a:pt x="1330960" y="1209040"/>
                    <a:pt x="1334770" y="1214120"/>
                  </a:cubicBezTo>
                  <a:cubicBezTo>
                    <a:pt x="1337310" y="1219200"/>
                    <a:pt x="1341120" y="1224280"/>
                    <a:pt x="1342390" y="1229360"/>
                  </a:cubicBezTo>
                  <a:cubicBezTo>
                    <a:pt x="1343660" y="1234440"/>
                    <a:pt x="1343660" y="1240790"/>
                    <a:pt x="1343660" y="1247140"/>
                  </a:cubicBezTo>
                  <a:cubicBezTo>
                    <a:pt x="1343660" y="1252220"/>
                    <a:pt x="1342390" y="1258570"/>
                    <a:pt x="1339850" y="1263650"/>
                  </a:cubicBezTo>
                  <a:cubicBezTo>
                    <a:pt x="1337310" y="1268730"/>
                    <a:pt x="1334770" y="1273810"/>
                    <a:pt x="1330960" y="1277620"/>
                  </a:cubicBezTo>
                  <a:cubicBezTo>
                    <a:pt x="1327150" y="1281430"/>
                    <a:pt x="1323340" y="1286510"/>
                    <a:pt x="1318260" y="1289050"/>
                  </a:cubicBezTo>
                  <a:cubicBezTo>
                    <a:pt x="1313180" y="1291590"/>
                    <a:pt x="1306830" y="1294130"/>
                    <a:pt x="1301750" y="1295400"/>
                  </a:cubicBezTo>
                  <a:cubicBezTo>
                    <a:pt x="1296670" y="1296670"/>
                    <a:pt x="1290320" y="1295400"/>
                    <a:pt x="1285240" y="1295400"/>
                  </a:cubicBezTo>
                  <a:cubicBezTo>
                    <a:pt x="1280160" y="1295400"/>
                    <a:pt x="1273810" y="1294130"/>
                    <a:pt x="1268730" y="1291590"/>
                  </a:cubicBezTo>
                  <a:cubicBezTo>
                    <a:pt x="1263650" y="1289050"/>
                    <a:pt x="1254760" y="1281430"/>
                    <a:pt x="1254760" y="1281430"/>
                  </a:cubicBezTo>
                  <a:cubicBezTo>
                    <a:pt x="1254760" y="1281430"/>
                    <a:pt x="1189990" y="1212850"/>
                    <a:pt x="1159510" y="1182370"/>
                  </a:cubicBezTo>
                  <a:cubicBezTo>
                    <a:pt x="1131570" y="1154430"/>
                    <a:pt x="1108710" y="1131570"/>
                    <a:pt x="1079500" y="1104900"/>
                  </a:cubicBezTo>
                  <a:cubicBezTo>
                    <a:pt x="1046480" y="1074420"/>
                    <a:pt x="1009650" y="1046480"/>
                    <a:pt x="969010" y="1012190"/>
                  </a:cubicBezTo>
                  <a:cubicBezTo>
                    <a:pt x="919480" y="969010"/>
                    <a:pt x="862330" y="911860"/>
                    <a:pt x="803910" y="867410"/>
                  </a:cubicBezTo>
                  <a:cubicBezTo>
                    <a:pt x="742950" y="821690"/>
                    <a:pt x="673100" y="775970"/>
                    <a:pt x="609600" y="739140"/>
                  </a:cubicBezTo>
                  <a:cubicBezTo>
                    <a:pt x="551180" y="704850"/>
                    <a:pt x="490220" y="673100"/>
                    <a:pt x="436880" y="651510"/>
                  </a:cubicBezTo>
                  <a:cubicBezTo>
                    <a:pt x="393700" y="633730"/>
                    <a:pt x="360680" y="623570"/>
                    <a:pt x="314960" y="612140"/>
                  </a:cubicBezTo>
                  <a:cubicBezTo>
                    <a:pt x="256540" y="598170"/>
                    <a:pt x="120650" y="570230"/>
                    <a:pt x="115570" y="581660"/>
                  </a:cubicBezTo>
                  <a:cubicBezTo>
                    <a:pt x="113030" y="589280"/>
                    <a:pt x="166370" y="626110"/>
                    <a:pt x="194310" y="636270"/>
                  </a:cubicBezTo>
                  <a:cubicBezTo>
                    <a:pt x="222250" y="646430"/>
                    <a:pt x="252730" y="646430"/>
                    <a:pt x="283210" y="643890"/>
                  </a:cubicBezTo>
                  <a:cubicBezTo>
                    <a:pt x="316230" y="641350"/>
                    <a:pt x="354330" y="629920"/>
                    <a:pt x="386080" y="615950"/>
                  </a:cubicBezTo>
                  <a:cubicBezTo>
                    <a:pt x="417830" y="603250"/>
                    <a:pt x="444500" y="586740"/>
                    <a:pt x="474980" y="565150"/>
                  </a:cubicBezTo>
                  <a:cubicBezTo>
                    <a:pt x="514350" y="537210"/>
                    <a:pt x="562610" y="497840"/>
                    <a:pt x="596900" y="458470"/>
                  </a:cubicBezTo>
                  <a:cubicBezTo>
                    <a:pt x="629920" y="420370"/>
                    <a:pt x="659130" y="373380"/>
                    <a:pt x="679450" y="332740"/>
                  </a:cubicBezTo>
                  <a:cubicBezTo>
                    <a:pt x="695960" y="298450"/>
                    <a:pt x="717550" y="265430"/>
                    <a:pt x="715010" y="232410"/>
                  </a:cubicBezTo>
                  <a:cubicBezTo>
                    <a:pt x="712470" y="198120"/>
                    <a:pt x="690880" y="152400"/>
                    <a:pt x="662940" y="129540"/>
                  </a:cubicBezTo>
                  <a:cubicBezTo>
                    <a:pt x="632460" y="105410"/>
                    <a:pt x="582930" y="100330"/>
                    <a:pt x="533400" y="96520"/>
                  </a:cubicBezTo>
                  <a:cubicBezTo>
                    <a:pt x="468630" y="90170"/>
                    <a:pt x="358140" y="90170"/>
                    <a:pt x="306070" y="113030"/>
                  </a:cubicBezTo>
                  <a:cubicBezTo>
                    <a:pt x="271780" y="128270"/>
                    <a:pt x="256540" y="151130"/>
                    <a:pt x="233680" y="179070"/>
                  </a:cubicBezTo>
                  <a:cubicBezTo>
                    <a:pt x="205740" y="213360"/>
                    <a:pt x="171450" y="260350"/>
                    <a:pt x="153670" y="306070"/>
                  </a:cubicBezTo>
                  <a:cubicBezTo>
                    <a:pt x="135890" y="351790"/>
                    <a:pt x="132080" y="405130"/>
                    <a:pt x="127000" y="455930"/>
                  </a:cubicBezTo>
                  <a:cubicBezTo>
                    <a:pt x="121920" y="508000"/>
                    <a:pt x="116840" y="567690"/>
                    <a:pt x="120650" y="615950"/>
                  </a:cubicBezTo>
                  <a:cubicBezTo>
                    <a:pt x="123190" y="656590"/>
                    <a:pt x="130810" y="688340"/>
                    <a:pt x="140970" y="728980"/>
                  </a:cubicBezTo>
                  <a:cubicBezTo>
                    <a:pt x="152400" y="777240"/>
                    <a:pt x="167640" y="838200"/>
                    <a:pt x="187960" y="883920"/>
                  </a:cubicBezTo>
                  <a:cubicBezTo>
                    <a:pt x="204470" y="922020"/>
                    <a:pt x="234950" y="951230"/>
                    <a:pt x="248920" y="985520"/>
                  </a:cubicBezTo>
                  <a:cubicBezTo>
                    <a:pt x="261620" y="1017270"/>
                    <a:pt x="266700" y="1080770"/>
                    <a:pt x="270510" y="1080770"/>
                  </a:cubicBezTo>
                  <a:cubicBezTo>
                    <a:pt x="273050" y="1080770"/>
                    <a:pt x="270510" y="1038860"/>
                    <a:pt x="271780" y="1026160"/>
                  </a:cubicBezTo>
                  <a:cubicBezTo>
                    <a:pt x="271780" y="1018540"/>
                    <a:pt x="273050" y="1013460"/>
                    <a:pt x="274320" y="1008380"/>
                  </a:cubicBezTo>
                  <a:cubicBezTo>
                    <a:pt x="275590" y="1003300"/>
                    <a:pt x="276860" y="998220"/>
                    <a:pt x="279400" y="993140"/>
                  </a:cubicBezTo>
                  <a:cubicBezTo>
                    <a:pt x="281940" y="988060"/>
                    <a:pt x="285750" y="982980"/>
                    <a:pt x="289560" y="979170"/>
                  </a:cubicBezTo>
                  <a:cubicBezTo>
                    <a:pt x="293370" y="975360"/>
                    <a:pt x="297180" y="971550"/>
                    <a:pt x="302260" y="967740"/>
                  </a:cubicBezTo>
                  <a:cubicBezTo>
                    <a:pt x="306070" y="965200"/>
                    <a:pt x="311150" y="961390"/>
                    <a:pt x="316230" y="960120"/>
                  </a:cubicBezTo>
                  <a:cubicBezTo>
                    <a:pt x="321310" y="957580"/>
                    <a:pt x="327660" y="956310"/>
                    <a:pt x="332740" y="956310"/>
                  </a:cubicBezTo>
                  <a:cubicBezTo>
                    <a:pt x="337820" y="956310"/>
                    <a:pt x="344170" y="956310"/>
                    <a:pt x="349250" y="956310"/>
                  </a:cubicBezTo>
                  <a:cubicBezTo>
                    <a:pt x="354330" y="956310"/>
                    <a:pt x="360680" y="958850"/>
                    <a:pt x="365760" y="960120"/>
                  </a:cubicBezTo>
                  <a:cubicBezTo>
                    <a:pt x="370840" y="962660"/>
                    <a:pt x="375920" y="965200"/>
                    <a:pt x="381000" y="967740"/>
                  </a:cubicBezTo>
                  <a:cubicBezTo>
                    <a:pt x="386080" y="971550"/>
                    <a:pt x="389890" y="975360"/>
                    <a:pt x="393700" y="979170"/>
                  </a:cubicBezTo>
                  <a:cubicBezTo>
                    <a:pt x="397510" y="982980"/>
                    <a:pt x="400050" y="988060"/>
                    <a:pt x="402590" y="993140"/>
                  </a:cubicBezTo>
                  <a:cubicBezTo>
                    <a:pt x="405130" y="998220"/>
                    <a:pt x="407670" y="1003300"/>
                    <a:pt x="408940" y="1008380"/>
                  </a:cubicBezTo>
                  <a:cubicBezTo>
                    <a:pt x="410210" y="1013460"/>
                    <a:pt x="411480" y="1026160"/>
                    <a:pt x="411480" y="1026160"/>
                  </a:cubicBezTo>
                </a:path>
              </a:pathLst>
            </a:custGeom>
            <a:solidFill>
              <a:srgbClr val="000000"/>
            </a:solidFill>
            <a:ln cap="sq">
              <a:noFill/>
              <a:prstDash val="solid"/>
              <a:miter/>
            </a:ln>
          </p:spPr>
        </p:sp>
      </p:grpSp>
      <p:grpSp>
        <p:nvGrpSpPr>
          <p:cNvPr name="Group 5" id="5"/>
          <p:cNvGrpSpPr/>
          <p:nvPr/>
        </p:nvGrpSpPr>
        <p:grpSpPr>
          <a:xfrm rot="0">
            <a:off x="1589723" y="7700010"/>
            <a:ext cx="1350645" cy="949643"/>
            <a:chOff x="0" y="0"/>
            <a:chExt cx="1800860" cy="1266190"/>
          </a:xfrm>
        </p:grpSpPr>
        <p:sp>
          <p:nvSpPr>
            <p:cNvPr name="Freeform 6" id="6"/>
            <p:cNvSpPr/>
            <p:nvPr/>
          </p:nvSpPr>
          <p:spPr>
            <a:xfrm flipH="false" flipV="false" rot="0">
              <a:off x="46990" y="45720"/>
              <a:ext cx="1711960" cy="1169670"/>
            </a:xfrm>
            <a:custGeom>
              <a:avLst/>
              <a:gdLst/>
              <a:ahLst/>
              <a:cxnLst/>
              <a:rect r="r" b="b" t="t" l="l"/>
              <a:pathLst>
                <a:path h="1169670" w="1711960">
                  <a:moveTo>
                    <a:pt x="411480" y="1102360"/>
                  </a:moveTo>
                  <a:cubicBezTo>
                    <a:pt x="402590" y="1136650"/>
                    <a:pt x="401320" y="1139190"/>
                    <a:pt x="398780" y="1143000"/>
                  </a:cubicBezTo>
                  <a:cubicBezTo>
                    <a:pt x="396240" y="1146810"/>
                    <a:pt x="393700" y="1150620"/>
                    <a:pt x="389890" y="1154430"/>
                  </a:cubicBezTo>
                  <a:cubicBezTo>
                    <a:pt x="387350" y="1156970"/>
                    <a:pt x="383540" y="1159510"/>
                    <a:pt x="379730" y="1162050"/>
                  </a:cubicBezTo>
                  <a:cubicBezTo>
                    <a:pt x="375920" y="1164590"/>
                    <a:pt x="370840" y="1165860"/>
                    <a:pt x="367030" y="1167130"/>
                  </a:cubicBezTo>
                  <a:cubicBezTo>
                    <a:pt x="361950" y="1168400"/>
                    <a:pt x="358140" y="1169670"/>
                    <a:pt x="353060" y="1169670"/>
                  </a:cubicBezTo>
                  <a:cubicBezTo>
                    <a:pt x="349250" y="1169670"/>
                    <a:pt x="344170" y="1169670"/>
                    <a:pt x="340360" y="1168400"/>
                  </a:cubicBezTo>
                  <a:cubicBezTo>
                    <a:pt x="336550" y="1167130"/>
                    <a:pt x="331470" y="1165860"/>
                    <a:pt x="327660" y="1164590"/>
                  </a:cubicBezTo>
                  <a:cubicBezTo>
                    <a:pt x="323850" y="1162050"/>
                    <a:pt x="320040" y="1159510"/>
                    <a:pt x="316230" y="1156970"/>
                  </a:cubicBezTo>
                  <a:cubicBezTo>
                    <a:pt x="312420" y="1154430"/>
                    <a:pt x="309880" y="1150620"/>
                    <a:pt x="307340" y="1146810"/>
                  </a:cubicBezTo>
                  <a:cubicBezTo>
                    <a:pt x="304800" y="1143000"/>
                    <a:pt x="302260" y="1139190"/>
                    <a:pt x="299720" y="1135380"/>
                  </a:cubicBezTo>
                  <a:cubicBezTo>
                    <a:pt x="298450" y="1131570"/>
                    <a:pt x="297180" y="1126490"/>
                    <a:pt x="295910" y="1122680"/>
                  </a:cubicBezTo>
                  <a:cubicBezTo>
                    <a:pt x="294640" y="1117600"/>
                    <a:pt x="295910" y="1113790"/>
                    <a:pt x="295910" y="1108710"/>
                  </a:cubicBezTo>
                  <a:cubicBezTo>
                    <a:pt x="295910" y="1104900"/>
                    <a:pt x="300990" y="1101090"/>
                    <a:pt x="298450" y="1096010"/>
                  </a:cubicBezTo>
                  <a:cubicBezTo>
                    <a:pt x="293370" y="1083310"/>
                    <a:pt x="247650" y="1071880"/>
                    <a:pt x="223520" y="1047750"/>
                  </a:cubicBezTo>
                  <a:cubicBezTo>
                    <a:pt x="190500" y="1014730"/>
                    <a:pt x="156210" y="952500"/>
                    <a:pt x="129540" y="904240"/>
                  </a:cubicBezTo>
                  <a:cubicBezTo>
                    <a:pt x="104140" y="858520"/>
                    <a:pt x="86360" y="808990"/>
                    <a:pt x="68580" y="763270"/>
                  </a:cubicBezTo>
                  <a:cubicBezTo>
                    <a:pt x="52070" y="720090"/>
                    <a:pt x="33020" y="684530"/>
                    <a:pt x="22860" y="637540"/>
                  </a:cubicBezTo>
                  <a:cubicBezTo>
                    <a:pt x="10160" y="582930"/>
                    <a:pt x="5080" y="510540"/>
                    <a:pt x="3810" y="453390"/>
                  </a:cubicBezTo>
                  <a:cubicBezTo>
                    <a:pt x="2540" y="403860"/>
                    <a:pt x="0" y="360680"/>
                    <a:pt x="13970" y="313690"/>
                  </a:cubicBezTo>
                  <a:cubicBezTo>
                    <a:pt x="29210" y="259080"/>
                    <a:pt x="62230" y="195580"/>
                    <a:pt x="101600" y="148590"/>
                  </a:cubicBezTo>
                  <a:cubicBezTo>
                    <a:pt x="142240" y="101600"/>
                    <a:pt x="195580" y="58420"/>
                    <a:pt x="254000" y="34290"/>
                  </a:cubicBezTo>
                  <a:cubicBezTo>
                    <a:pt x="316230" y="8890"/>
                    <a:pt x="400050" y="1270"/>
                    <a:pt x="469900" y="5080"/>
                  </a:cubicBezTo>
                  <a:cubicBezTo>
                    <a:pt x="538480" y="8890"/>
                    <a:pt x="612140" y="31750"/>
                    <a:pt x="671830" y="52070"/>
                  </a:cubicBezTo>
                  <a:cubicBezTo>
                    <a:pt x="721360" y="68580"/>
                    <a:pt x="763270" y="86360"/>
                    <a:pt x="805180" y="110490"/>
                  </a:cubicBezTo>
                  <a:cubicBezTo>
                    <a:pt x="847090" y="134620"/>
                    <a:pt x="890270" y="163830"/>
                    <a:pt x="923290" y="194310"/>
                  </a:cubicBezTo>
                  <a:cubicBezTo>
                    <a:pt x="953770" y="220980"/>
                    <a:pt x="977900" y="252730"/>
                    <a:pt x="999490" y="280670"/>
                  </a:cubicBezTo>
                  <a:cubicBezTo>
                    <a:pt x="1017270" y="303530"/>
                    <a:pt x="1038860" y="320040"/>
                    <a:pt x="1043940" y="347980"/>
                  </a:cubicBezTo>
                  <a:cubicBezTo>
                    <a:pt x="1050290" y="383540"/>
                    <a:pt x="1042670" y="464820"/>
                    <a:pt x="1014730" y="481330"/>
                  </a:cubicBezTo>
                  <a:cubicBezTo>
                    <a:pt x="982980" y="499110"/>
                    <a:pt x="889000" y="457200"/>
                    <a:pt x="848360" y="425450"/>
                  </a:cubicBezTo>
                  <a:cubicBezTo>
                    <a:pt x="812800" y="397510"/>
                    <a:pt x="792480" y="346710"/>
                    <a:pt x="775970" y="309880"/>
                  </a:cubicBezTo>
                  <a:cubicBezTo>
                    <a:pt x="762000" y="279400"/>
                    <a:pt x="751840" y="251460"/>
                    <a:pt x="751840" y="219710"/>
                  </a:cubicBezTo>
                  <a:cubicBezTo>
                    <a:pt x="751840" y="184150"/>
                    <a:pt x="756920" y="137160"/>
                    <a:pt x="779780" y="105410"/>
                  </a:cubicBezTo>
                  <a:cubicBezTo>
                    <a:pt x="805180" y="68580"/>
                    <a:pt x="857250" y="35560"/>
                    <a:pt x="908050" y="19050"/>
                  </a:cubicBezTo>
                  <a:cubicBezTo>
                    <a:pt x="965200" y="0"/>
                    <a:pt x="1041400" y="0"/>
                    <a:pt x="1109980" y="10160"/>
                  </a:cubicBezTo>
                  <a:cubicBezTo>
                    <a:pt x="1184910" y="21590"/>
                    <a:pt x="1273810" y="60960"/>
                    <a:pt x="1341120" y="90170"/>
                  </a:cubicBezTo>
                  <a:cubicBezTo>
                    <a:pt x="1395730" y="113030"/>
                    <a:pt x="1438910" y="129540"/>
                    <a:pt x="1484630" y="163830"/>
                  </a:cubicBezTo>
                  <a:cubicBezTo>
                    <a:pt x="1536700" y="203200"/>
                    <a:pt x="1593850" y="257810"/>
                    <a:pt x="1629410" y="317500"/>
                  </a:cubicBezTo>
                  <a:cubicBezTo>
                    <a:pt x="1667510" y="379730"/>
                    <a:pt x="1694180" y="458470"/>
                    <a:pt x="1703070" y="534670"/>
                  </a:cubicBezTo>
                  <a:cubicBezTo>
                    <a:pt x="1711960" y="614680"/>
                    <a:pt x="1692910" y="713740"/>
                    <a:pt x="1675130" y="787400"/>
                  </a:cubicBezTo>
                  <a:cubicBezTo>
                    <a:pt x="1659890" y="847090"/>
                    <a:pt x="1642110" y="897890"/>
                    <a:pt x="1612900" y="944880"/>
                  </a:cubicBezTo>
                  <a:cubicBezTo>
                    <a:pt x="1584960" y="990600"/>
                    <a:pt x="1532890" y="1033780"/>
                    <a:pt x="1506220" y="1065530"/>
                  </a:cubicBezTo>
                  <a:cubicBezTo>
                    <a:pt x="1489710" y="1085850"/>
                    <a:pt x="1477010" y="1104900"/>
                    <a:pt x="1466850" y="1115060"/>
                  </a:cubicBezTo>
                  <a:cubicBezTo>
                    <a:pt x="1461770" y="1120140"/>
                    <a:pt x="1459230" y="1121410"/>
                    <a:pt x="1455420" y="1123950"/>
                  </a:cubicBezTo>
                  <a:cubicBezTo>
                    <a:pt x="1451610" y="1126490"/>
                    <a:pt x="1446530" y="1127760"/>
                    <a:pt x="1441450" y="1129030"/>
                  </a:cubicBezTo>
                  <a:cubicBezTo>
                    <a:pt x="1436370" y="1130300"/>
                    <a:pt x="1432560" y="1130300"/>
                    <a:pt x="1427480" y="1129030"/>
                  </a:cubicBezTo>
                  <a:cubicBezTo>
                    <a:pt x="1422400" y="1127760"/>
                    <a:pt x="1417320" y="1126490"/>
                    <a:pt x="1413510" y="1123950"/>
                  </a:cubicBezTo>
                  <a:cubicBezTo>
                    <a:pt x="1408430" y="1121410"/>
                    <a:pt x="1404620" y="1118870"/>
                    <a:pt x="1400810" y="1115060"/>
                  </a:cubicBezTo>
                  <a:cubicBezTo>
                    <a:pt x="1397000" y="1111250"/>
                    <a:pt x="1395730" y="1107440"/>
                    <a:pt x="1393190" y="1103630"/>
                  </a:cubicBezTo>
                  <a:cubicBezTo>
                    <a:pt x="1390650" y="1099820"/>
                    <a:pt x="1389380" y="1094740"/>
                    <a:pt x="1388110" y="1089660"/>
                  </a:cubicBezTo>
                  <a:cubicBezTo>
                    <a:pt x="1386840" y="1084580"/>
                    <a:pt x="1388110" y="1079500"/>
                    <a:pt x="1389380" y="1074420"/>
                  </a:cubicBezTo>
                  <a:cubicBezTo>
                    <a:pt x="1390650" y="1069340"/>
                    <a:pt x="1391920" y="1065530"/>
                    <a:pt x="1394460" y="1061720"/>
                  </a:cubicBezTo>
                  <a:cubicBezTo>
                    <a:pt x="1397000" y="1057910"/>
                    <a:pt x="1399540" y="1052830"/>
                    <a:pt x="1403350" y="1050290"/>
                  </a:cubicBezTo>
                  <a:cubicBezTo>
                    <a:pt x="1407160" y="1046480"/>
                    <a:pt x="1410970" y="1045210"/>
                    <a:pt x="1416050" y="1042670"/>
                  </a:cubicBezTo>
                  <a:cubicBezTo>
                    <a:pt x="1419860" y="1041400"/>
                    <a:pt x="1424940" y="1038860"/>
                    <a:pt x="1430020" y="1038860"/>
                  </a:cubicBezTo>
                  <a:cubicBezTo>
                    <a:pt x="1435100" y="1038860"/>
                    <a:pt x="1440180" y="1038860"/>
                    <a:pt x="1445260" y="1040130"/>
                  </a:cubicBezTo>
                  <a:cubicBezTo>
                    <a:pt x="1450340" y="1041400"/>
                    <a:pt x="1454150" y="1043940"/>
                    <a:pt x="1457960" y="1046480"/>
                  </a:cubicBezTo>
                  <a:cubicBezTo>
                    <a:pt x="1461770" y="1049020"/>
                    <a:pt x="1466850" y="1051560"/>
                    <a:pt x="1469390" y="1055370"/>
                  </a:cubicBezTo>
                  <a:cubicBezTo>
                    <a:pt x="1471930" y="1059180"/>
                    <a:pt x="1474470" y="1062990"/>
                    <a:pt x="1475740" y="1068070"/>
                  </a:cubicBezTo>
                  <a:cubicBezTo>
                    <a:pt x="1477010" y="1073150"/>
                    <a:pt x="1478280" y="1078230"/>
                    <a:pt x="1478280" y="1083310"/>
                  </a:cubicBezTo>
                  <a:cubicBezTo>
                    <a:pt x="1478280" y="1088390"/>
                    <a:pt x="1478280" y="1092200"/>
                    <a:pt x="1477010" y="1097280"/>
                  </a:cubicBezTo>
                  <a:cubicBezTo>
                    <a:pt x="1475740" y="1102360"/>
                    <a:pt x="1471930" y="1107440"/>
                    <a:pt x="1469390" y="1111250"/>
                  </a:cubicBezTo>
                  <a:cubicBezTo>
                    <a:pt x="1466850" y="1115060"/>
                    <a:pt x="1463040" y="1118870"/>
                    <a:pt x="1459230" y="1121410"/>
                  </a:cubicBezTo>
                  <a:cubicBezTo>
                    <a:pt x="1455420" y="1123950"/>
                    <a:pt x="1451610" y="1126490"/>
                    <a:pt x="1446530" y="1127760"/>
                  </a:cubicBezTo>
                  <a:cubicBezTo>
                    <a:pt x="1441450" y="1129030"/>
                    <a:pt x="1436370" y="1129030"/>
                    <a:pt x="1431290" y="1129030"/>
                  </a:cubicBezTo>
                  <a:cubicBezTo>
                    <a:pt x="1426210" y="1129030"/>
                    <a:pt x="1421130" y="1127760"/>
                    <a:pt x="1417320" y="1126490"/>
                  </a:cubicBezTo>
                  <a:cubicBezTo>
                    <a:pt x="1412240" y="1125220"/>
                    <a:pt x="1408430" y="1121410"/>
                    <a:pt x="1404620" y="1118870"/>
                  </a:cubicBezTo>
                  <a:cubicBezTo>
                    <a:pt x="1400810" y="1115060"/>
                    <a:pt x="1397000" y="1111250"/>
                    <a:pt x="1394460" y="1107440"/>
                  </a:cubicBezTo>
                  <a:cubicBezTo>
                    <a:pt x="1391920" y="1103630"/>
                    <a:pt x="1390650" y="1099820"/>
                    <a:pt x="1389380" y="1094740"/>
                  </a:cubicBezTo>
                  <a:cubicBezTo>
                    <a:pt x="1388110" y="1089660"/>
                    <a:pt x="1388110" y="1084580"/>
                    <a:pt x="1388110" y="1079500"/>
                  </a:cubicBezTo>
                  <a:cubicBezTo>
                    <a:pt x="1388110" y="1074420"/>
                    <a:pt x="1390650" y="1069340"/>
                    <a:pt x="1391920" y="1065530"/>
                  </a:cubicBezTo>
                  <a:cubicBezTo>
                    <a:pt x="1394460" y="1060450"/>
                    <a:pt x="1399540" y="1052830"/>
                    <a:pt x="1399540" y="1052830"/>
                  </a:cubicBezTo>
                  <a:cubicBezTo>
                    <a:pt x="1399540" y="1052830"/>
                    <a:pt x="1428750" y="1027430"/>
                    <a:pt x="1446530" y="1009650"/>
                  </a:cubicBezTo>
                  <a:cubicBezTo>
                    <a:pt x="1471930" y="984250"/>
                    <a:pt x="1513840" y="951230"/>
                    <a:pt x="1537970" y="913130"/>
                  </a:cubicBezTo>
                  <a:cubicBezTo>
                    <a:pt x="1563370" y="873760"/>
                    <a:pt x="1579880" y="828040"/>
                    <a:pt x="1593850" y="775970"/>
                  </a:cubicBezTo>
                  <a:cubicBezTo>
                    <a:pt x="1610360" y="712470"/>
                    <a:pt x="1628140" y="627380"/>
                    <a:pt x="1621790" y="558800"/>
                  </a:cubicBezTo>
                  <a:cubicBezTo>
                    <a:pt x="1615440" y="494030"/>
                    <a:pt x="1595120" y="427990"/>
                    <a:pt x="1563370" y="375920"/>
                  </a:cubicBezTo>
                  <a:cubicBezTo>
                    <a:pt x="1532890" y="325120"/>
                    <a:pt x="1485900" y="279400"/>
                    <a:pt x="1441450" y="247650"/>
                  </a:cubicBezTo>
                  <a:cubicBezTo>
                    <a:pt x="1400810" y="218440"/>
                    <a:pt x="1358900" y="204470"/>
                    <a:pt x="1309370" y="185420"/>
                  </a:cubicBezTo>
                  <a:cubicBezTo>
                    <a:pt x="1250950" y="162560"/>
                    <a:pt x="1173480" y="129540"/>
                    <a:pt x="1111250" y="120650"/>
                  </a:cubicBezTo>
                  <a:cubicBezTo>
                    <a:pt x="1059180" y="113030"/>
                    <a:pt x="1004570" y="118110"/>
                    <a:pt x="963930" y="127000"/>
                  </a:cubicBezTo>
                  <a:cubicBezTo>
                    <a:pt x="933450" y="134620"/>
                    <a:pt x="900430" y="140970"/>
                    <a:pt x="886460" y="161290"/>
                  </a:cubicBezTo>
                  <a:cubicBezTo>
                    <a:pt x="871220" y="181610"/>
                    <a:pt x="872490" y="222250"/>
                    <a:pt x="878840" y="250190"/>
                  </a:cubicBezTo>
                  <a:cubicBezTo>
                    <a:pt x="885190" y="279400"/>
                    <a:pt x="911860" y="303530"/>
                    <a:pt x="924560" y="332740"/>
                  </a:cubicBezTo>
                  <a:cubicBezTo>
                    <a:pt x="937260" y="361950"/>
                    <a:pt x="953770" y="422910"/>
                    <a:pt x="953770" y="422910"/>
                  </a:cubicBezTo>
                  <a:cubicBezTo>
                    <a:pt x="953770" y="422910"/>
                    <a:pt x="939800" y="365760"/>
                    <a:pt x="927100" y="339090"/>
                  </a:cubicBezTo>
                  <a:cubicBezTo>
                    <a:pt x="913130" y="312420"/>
                    <a:pt x="895350" y="287020"/>
                    <a:pt x="872490" y="262890"/>
                  </a:cubicBezTo>
                  <a:cubicBezTo>
                    <a:pt x="845820" y="234950"/>
                    <a:pt x="807720" y="208280"/>
                    <a:pt x="770890" y="186690"/>
                  </a:cubicBezTo>
                  <a:cubicBezTo>
                    <a:pt x="734060" y="163830"/>
                    <a:pt x="695960" y="147320"/>
                    <a:pt x="651510" y="130810"/>
                  </a:cubicBezTo>
                  <a:cubicBezTo>
                    <a:pt x="599440" y="111760"/>
                    <a:pt x="537210" y="91440"/>
                    <a:pt x="478790" y="86360"/>
                  </a:cubicBezTo>
                  <a:cubicBezTo>
                    <a:pt x="419100" y="81280"/>
                    <a:pt x="350520" y="85090"/>
                    <a:pt x="298450" y="104140"/>
                  </a:cubicBezTo>
                  <a:cubicBezTo>
                    <a:pt x="251460" y="121920"/>
                    <a:pt x="208280" y="154940"/>
                    <a:pt x="176530" y="191770"/>
                  </a:cubicBezTo>
                  <a:cubicBezTo>
                    <a:pt x="144780" y="228600"/>
                    <a:pt x="119380" y="279400"/>
                    <a:pt x="105410" y="323850"/>
                  </a:cubicBezTo>
                  <a:cubicBezTo>
                    <a:pt x="92710" y="363220"/>
                    <a:pt x="92710" y="401320"/>
                    <a:pt x="92710" y="444500"/>
                  </a:cubicBezTo>
                  <a:cubicBezTo>
                    <a:pt x="92710" y="495300"/>
                    <a:pt x="100330" y="557530"/>
                    <a:pt x="111760" y="607060"/>
                  </a:cubicBezTo>
                  <a:cubicBezTo>
                    <a:pt x="121920" y="650240"/>
                    <a:pt x="138430" y="685800"/>
                    <a:pt x="153670" y="725170"/>
                  </a:cubicBezTo>
                  <a:cubicBezTo>
                    <a:pt x="170180" y="767080"/>
                    <a:pt x="186690" y="808990"/>
                    <a:pt x="209550" y="849630"/>
                  </a:cubicBezTo>
                  <a:cubicBezTo>
                    <a:pt x="234950" y="894080"/>
                    <a:pt x="270510" y="933450"/>
                    <a:pt x="302260" y="979170"/>
                  </a:cubicBezTo>
                  <a:cubicBezTo>
                    <a:pt x="335280" y="1027430"/>
                    <a:pt x="402590" y="1109980"/>
                    <a:pt x="403860" y="1131570"/>
                  </a:cubicBezTo>
                  <a:cubicBezTo>
                    <a:pt x="403860" y="1137920"/>
                    <a:pt x="401320" y="1139190"/>
                    <a:pt x="398780" y="1143000"/>
                  </a:cubicBezTo>
                  <a:cubicBezTo>
                    <a:pt x="396240" y="1146810"/>
                    <a:pt x="393700" y="1150620"/>
                    <a:pt x="389890" y="1154430"/>
                  </a:cubicBezTo>
                  <a:cubicBezTo>
                    <a:pt x="387350" y="1156970"/>
                    <a:pt x="383540" y="1159510"/>
                    <a:pt x="379730" y="1162050"/>
                  </a:cubicBezTo>
                  <a:cubicBezTo>
                    <a:pt x="375920" y="1164590"/>
                    <a:pt x="370840" y="1165860"/>
                    <a:pt x="367030" y="1167130"/>
                  </a:cubicBezTo>
                  <a:cubicBezTo>
                    <a:pt x="361950" y="1168400"/>
                    <a:pt x="358140" y="1169670"/>
                    <a:pt x="353060" y="1169670"/>
                  </a:cubicBezTo>
                  <a:cubicBezTo>
                    <a:pt x="349250" y="1169670"/>
                    <a:pt x="344170" y="1169670"/>
                    <a:pt x="340360" y="1168400"/>
                  </a:cubicBezTo>
                  <a:cubicBezTo>
                    <a:pt x="336550" y="1167130"/>
                    <a:pt x="331470" y="1165860"/>
                    <a:pt x="327660" y="1164590"/>
                  </a:cubicBezTo>
                  <a:cubicBezTo>
                    <a:pt x="323850" y="1162050"/>
                    <a:pt x="320040" y="1159510"/>
                    <a:pt x="316230" y="1156970"/>
                  </a:cubicBezTo>
                  <a:cubicBezTo>
                    <a:pt x="312420" y="1154430"/>
                    <a:pt x="309880" y="1150620"/>
                    <a:pt x="307340" y="1146810"/>
                  </a:cubicBezTo>
                  <a:cubicBezTo>
                    <a:pt x="304800" y="1143000"/>
                    <a:pt x="302260" y="1139190"/>
                    <a:pt x="299720" y="1135380"/>
                  </a:cubicBezTo>
                  <a:cubicBezTo>
                    <a:pt x="298450" y="1131570"/>
                    <a:pt x="297180" y="1126490"/>
                    <a:pt x="295910" y="1122680"/>
                  </a:cubicBezTo>
                  <a:cubicBezTo>
                    <a:pt x="294640" y="1117600"/>
                    <a:pt x="295910" y="1113790"/>
                    <a:pt x="295910" y="1108710"/>
                  </a:cubicBezTo>
                  <a:cubicBezTo>
                    <a:pt x="295910" y="1104900"/>
                    <a:pt x="297180" y="1101090"/>
                    <a:pt x="298450" y="1096010"/>
                  </a:cubicBezTo>
                  <a:cubicBezTo>
                    <a:pt x="300990" y="1088390"/>
                    <a:pt x="307340" y="1076960"/>
                    <a:pt x="309880" y="1069340"/>
                  </a:cubicBezTo>
                  <a:cubicBezTo>
                    <a:pt x="312420" y="1064260"/>
                    <a:pt x="312420" y="1060450"/>
                    <a:pt x="314960" y="1056640"/>
                  </a:cubicBezTo>
                  <a:cubicBezTo>
                    <a:pt x="317500" y="1052830"/>
                    <a:pt x="321310" y="1050290"/>
                    <a:pt x="323850" y="1047750"/>
                  </a:cubicBezTo>
                  <a:cubicBezTo>
                    <a:pt x="327660" y="1045210"/>
                    <a:pt x="330200" y="1042670"/>
                    <a:pt x="334010" y="1040130"/>
                  </a:cubicBezTo>
                  <a:cubicBezTo>
                    <a:pt x="337820" y="1037590"/>
                    <a:pt x="341630" y="1036320"/>
                    <a:pt x="345440" y="1035050"/>
                  </a:cubicBezTo>
                  <a:cubicBezTo>
                    <a:pt x="349250" y="1033780"/>
                    <a:pt x="354330" y="1032510"/>
                    <a:pt x="358140" y="1032510"/>
                  </a:cubicBezTo>
                  <a:cubicBezTo>
                    <a:pt x="361950" y="1032510"/>
                    <a:pt x="367030" y="1032510"/>
                    <a:pt x="370840" y="1033780"/>
                  </a:cubicBezTo>
                  <a:cubicBezTo>
                    <a:pt x="374650" y="1035050"/>
                    <a:pt x="379730" y="1036320"/>
                    <a:pt x="383540" y="1037590"/>
                  </a:cubicBezTo>
                  <a:cubicBezTo>
                    <a:pt x="387350" y="1038860"/>
                    <a:pt x="391160" y="1041400"/>
                    <a:pt x="393700" y="1043940"/>
                  </a:cubicBezTo>
                  <a:cubicBezTo>
                    <a:pt x="397510" y="1046480"/>
                    <a:pt x="400050" y="1050290"/>
                    <a:pt x="402590" y="1054100"/>
                  </a:cubicBezTo>
                  <a:cubicBezTo>
                    <a:pt x="405130" y="1057910"/>
                    <a:pt x="408940" y="1060450"/>
                    <a:pt x="410210" y="1064260"/>
                  </a:cubicBezTo>
                  <a:cubicBezTo>
                    <a:pt x="411480" y="1068070"/>
                    <a:pt x="411480" y="1073150"/>
                    <a:pt x="412750" y="1076960"/>
                  </a:cubicBezTo>
                  <a:cubicBezTo>
                    <a:pt x="412750" y="1080770"/>
                    <a:pt x="414020" y="1085850"/>
                    <a:pt x="414020" y="1089660"/>
                  </a:cubicBezTo>
                  <a:cubicBezTo>
                    <a:pt x="414020" y="1093470"/>
                    <a:pt x="411480" y="1102360"/>
                    <a:pt x="411480" y="1102360"/>
                  </a:cubicBezTo>
                </a:path>
              </a:pathLst>
            </a:custGeom>
            <a:solidFill>
              <a:srgbClr val="000000"/>
            </a:solidFill>
            <a:ln cap="sq">
              <a:noFill/>
              <a:prstDash val="solid"/>
              <a:miter/>
            </a:ln>
          </p:spPr>
        </p:sp>
      </p:grpSp>
      <p:grpSp>
        <p:nvGrpSpPr>
          <p:cNvPr name="Group 7" id="7"/>
          <p:cNvGrpSpPr/>
          <p:nvPr/>
        </p:nvGrpSpPr>
        <p:grpSpPr>
          <a:xfrm rot="0">
            <a:off x="2269808" y="7705725"/>
            <a:ext cx="3418522" cy="1082040"/>
            <a:chOff x="0" y="0"/>
            <a:chExt cx="4558030" cy="1442720"/>
          </a:xfrm>
        </p:grpSpPr>
        <p:sp>
          <p:nvSpPr>
            <p:cNvPr name="Freeform 8" id="8"/>
            <p:cNvSpPr/>
            <p:nvPr/>
          </p:nvSpPr>
          <p:spPr>
            <a:xfrm flipH="false" flipV="false" rot="0">
              <a:off x="50800" y="48260"/>
              <a:ext cx="4467860" cy="1346200"/>
            </a:xfrm>
            <a:custGeom>
              <a:avLst/>
              <a:gdLst/>
              <a:ahLst/>
              <a:cxnLst/>
              <a:rect r="r" b="b" t="t" l="l"/>
              <a:pathLst>
                <a:path h="1346200" w="4467860">
                  <a:moveTo>
                    <a:pt x="1883410" y="266700"/>
                  </a:moveTo>
                  <a:cubicBezTo>
                    <a:pt x="1624330" y="146050"/>
                    <a:pt x="1576070" y="128270"/>
                    <a:pt x="1525270" y="116840"/>
                  </a:cubicBezTo>
                  <a:cubicBezTo>
                    <a:pt x="1478280" y="105410"/>
                    <a:pt x="1437640" y="99060"/>
                    <a:pt x="1388110" y="96520"/>
                  </a:cubicBezTo>
                  <a:cubicBezTo>
                    <a:pt x="1332230" y="93980"/>
                    <a:pt x="1263650" y="96520"/>
                    <a:pt x="1205230" y="104140"/>
                  </a:cubicBezTo>
                  <a:cubicBezTo>
                    <a:pt x="1150620" y="111760"/>
                    <a:pt x="1094740" y="124460"/>
                    <a:pt x="1047750" y="142240"/>
                  </a:cubicBezTo>
                  <a:cubicBezTo>
                    <a:pt x="1004570" y="158750"/>
                    <a:pt x="962660" y="175260"/>
                    <a:pt x="930910" y="203200"/>
                  </a:cubicBezTo>
                  <a:cubicBezTo>
                    <a:pt x="899160" y="229870"/>
                    <a:pt x="850900" y="275590"/>
                    <a:pt x="857250" y="304800"/>
                  </a:cubicBezTo>
                  <a:cubicBezTo>
                    <a:pt x="864870" y="340360"/>
                    <a:pt x="957580" y="370840"/>
                    <a:pt x="1012190" y="392430"/>
                  </a:cubicBezTo>
                  <a:cubicBezTo>
                    <a:pt x="1065530" y="414020"/>
                    <a:pt x="1118870" y="421640"/>
                    <a:pt x="1182370" y="431800"/>
                  </a:cubicBezTo>
                  <a:cubicBezTo>
                    <a:pt x="1261110" y="444500"/>
                    <a:pt x="1357630" y="445770"/>
                    <a:pt x="1449070" y="458470"/>
                  </a:cubicBezTo>
                  <a:cubicBezTo>
                    <a:pt x="1548130" y="471170"/>
                    <a:pt x="1656080" y="488950"/>
                    <a:pt x="1755140" y="509270"/>
                  </a:cubicBezTo>
                  <a:cubicBezTo>
                    <a:pt x="1851660" y="529590"/>
                    <a:pt x="1950720" y="549910"/>
                    <a:pt x="2037080" y="579120"/>
                  </a:cubicBezTo>
                  <a:cubicBezTo>
                    <a:pt x="2115820" y="605790"/>
                    <a:pt x="2192020" y="645160"/>
                    <a:pt x="2255520" y="675640"/>
                  </a:cubicBezTo>
                  <a:cubicBezTo>
                    <a:pt x="2305050" y="699770"/>
                    <a:pt x="2348230" y="715010"/>
                    <a:pt x="2386330" y="745490"/>
                  </a:cubicBezTo>
                  <a:cubicBezTo>
                    <a:pt x="2424430" y="775970"/>
                    <a:pt x="2462530" y="817880"/>
                    <a:pt x="2482850" y="861060"/>
                  </a:cubicBezTo>
                  <a:cubicBezTo>
                    <a:pt x="2501900" y="901700"/>
                    <a:pt x="2517140" y="952500"/>
                    <a:pt x="2508250" y="996950"/>
                  </a:cubicBezTo>
                  <a:cubicBezTo>
                    <a:pt x="2498090" y="1046480"/>
                    <a:pt x="2451100" y="1101090"/>
                    <a:pt x="2414270" y="1141730"/>
                  </a:cubicBezTo>
                  <a:cubicBezTo>
                    <a:pt x="2378710" y="1181100"/>
                    <a:pt x="2341880" y="1211580"/>
                    <a:pt x="2293620" y="1239520"/>
                  </a:cubicBezTo>
                  <a:cubicBezTo>
                    <a:pt x="2235200" y="1272540"/>
                    <a:pt x="2155190" y="1301750"/>
                    <a:pt x="2084070" y="1319530"/>
                  </a:cubicBezTo>
                  <a:cubicBezTo>
                    <a:pt x="2016760" y="1336040"/>
                    <a:pt x="1945640" y="1341120"/>
                    <a:pt x="1878330" y="1343660"/>
                  </a:cubicBezTo>
                  <a:cubicBezTo>
                    <a:pt x="1814830" y="1346200"/>
                    <a:pt x="1751330" y="1343660"/>
                    <a:pt x="1694180" y="1333500"/>
                  </a:cubicBezTo>
                  <a:cubicBezTo>
                    <a:pt x="1640840" y="1324610"/>
                    <a:pt x="1587500" y="1303020"/>
                    <a:pt x="1544320" y="1291590"/>
                  </a:cubicBezTo>
                  <a:cubicBezTo>
                    <a:pt x="1512570" y="1282700"/>
                    <a:pt x="1488440" y="1283970"/>
                    <a:pt x="1461770" y="1268730"/>
                  </a:cubicBezTo>
                  <a:cubicBezTo>
                    <a:pt x="1426210" y="1248410"/>
                    <a:pt x="1363980" y="1202690"/>
                    <a:pt x="1358900" y="1169670"/>
                  </a:cubicBezTo>
                  <a:cubicBezTo>
                    <a:pt x="1355090" y="1143000"/>
                    <a:pt x="1381760" y="1107440"/>
                    <a:pt x="1404620" y="1090930"/>
                  </a:cubicBezTo>
                  <a:cubicBezTo>
                    <a:pt x="1427480" y="1074420"/>
                    <a:pt x="1464310" y="1073150"/>
                    <a:pt x="1494790" y="1070610"/>
                  </a:cubicBezTo>
                  <a:cubicBezTo>
                    <a:pt x="1524000" y="1068070"/>
                    <a:pt x="1549400" y="1071880"/>
                    <a:pt x="1581150" y="1074420"/>
                  </a:cubicBezTo>
                  <a:cubicBezTo>
                    <a:pt x="1619250" y="1076960"/>
                    <a:pt x="1668780" y="1084580"/>
                    <a:pt x="1708150" y="1087120"/>
                  </a:cubicBezTo>
                  <a:cubicBezTo>
                    <a:pt x="1742440" y="1088390"/>
                    <a:pt x="1774190" y="1080770"/>
                    <a:pt x="1804670" y="1087120"/>
                  </a:cubicBezTo>
                  <a:cubicBezTo>
                    <a:pt x="1835150" y="1093470"/>
                    <a:pt x="1849120" y="1121410"/>
                    <a:pt x="1889760" y="1127760"/>
                  </a:cubicBezTo>
                  <a:cubicBezTo>
                    <a:pt x="1979930" y="1141730"/>
                    <a:pt x="2203450" y="1088390"/>
                    <a:pt x="2346960" y="1059180"/>
                  </a:cubicBezTo>
                  <a:cubicBezTo>
                    <a:pt x="2477770" y="1032510"/>
                    <a:pt x="2608580" y="994410"/>
                    <a:pt x="2720340" y="965200"/>
                  </a:cubicBezTo>
                  <a:cubicBezTo>
                    <a:pt x="2810510" y="941070"/>
                    <a:pt x="2885440" y="923290"/>
                    <a:pt x="2965450" y="899160"/>
                  </a:cubicBezTo>
                  <a:cubicBezTo>
                    <a:pt x="3041650" y="876300"/>
                    <a:pt x="3121660" y="847090"/>
                    <a:pt x="3188970" y="825500"/>
                  </a:cubicBezTo>
                  <a:cubicBezTo>
                    <a:pt x="3244850" y="807720"/>
                    <a:pt x="3295650" y="793750"/>
                    <a:pt x="3342640" y="777240"/>
                  </a:cubicBezTo>
                  <a:cubicBezTo>
                    <a:pt x="3382010" y="763270"/>
                    <a:pt x="3453130" y="749300"/>
                    <a:pt x="3451860" y="735330"/>
                  </a:cubicBezTo>
                  <a:cubicBezTo>
                    <a:pt x="3450590" y="711200"/>
                    <a:pt x="3261360" y="674370"/>
                    <a:pt x="3139440" y="661670"/>
                  </a:cubicBezTo>
                  <a:cubicBezTo>
                    <a:pt x="2974340" y="643890"/>
                    <a:pt x="2755900" y="660400"/>
                    <a:pt x="2547620" y="673100"/>
                  </a:cubicBezTo>
                  <a:cubicBezTo>
                    <a:pt x="2315210" y="688340"/>
                    <a:pt x="2051050" y="718820"/>
                    <a:pt x="1809750" y="751840"/>
                  </a:cubicBezTo>
                  <a:cubicBezTo>
                    <a:pt x="1576070" y="783590"/>
                    <a:pt x="1324610" y="831850"/>
                    <a:pt x="1122680" y="867410"/>
                  </a:cubicBezTo>
                  <a:cubicBezTo>
                    <a:pt x="963930" y="895350"/>
                    <a:pt x="830580" y="918210"/>
                    <a:pt x="698500" y="944880"/>
                  </a:cubicBezTo>
                  <a:cubicBezTo>
                    <a:pt x="581660" y="967740"/>
                    <a:pt x="466090" y="995680"/>
                    <a:pt x="369570" y="1014730"/>
                  </a:cubicBezTo>
                  <a:cubicBezTo>
                    <a:pt x="292100" y="1029970"/>
                    <a:pt x="218440" y="1041400"/>
                    <a:pt x="162560" y="1052830"/>
                  </a:cubicBezTo>
                  <a:cubicBezTo>
                    <a:pt x="124460" y="1060450"/>
                    <a:pt x="81280" y="1073150"/>
                    <a:pt x="64770" y="1074420"/>
                  </a:cubicBezTo>
                  <a:cubicBezTo>
                    <a:pt x="59690" y="1074420"/>
                    <a:pt x="57150" y="1073150"/>
                    <a:pt x="53340" y="1073150"/>
                  </a:cubicBezTo>
                  <a:cubicBezTo>
                    <a:pt x="49530" y="1073150"/>
                    <a:pt x="45720" y="1074420"/>
                    <a:pt x="41910" y="1074420"/>
                  </a:cubicBezTo>
                  <a:cubicBezTo>
                    <a:pt x="38100" y="1074420"/>
                    <a:pt x="35560" y="1073150"/>
                    <a:pt x="31750" y="1071880"/>
                  </a:cubicBezTo>
                  <a:cubicBezTo>
                    <a:pt x="27940" y="1070610"/>
                    <a:pt x="24130" y="1069340"/>
                    <a:pt x="21590" y="1068070"/>
                  </a:cubicBezTo>
                  <a:cubicBezTo>
                    <a:pt x="17780" y="1065530"/>
                    <a:pt x="15240" y="1062990"/>
                    <a:pt x="12700" y="1060450"/>
                  </a:cubicBezTo>
                  <a:cubicBezTo>
                    <a:pt x="10160" y="1057910"/>
                    <a:pt x="7620" y="1054100"/>
                    <a:pt x="6350" y="1051560"/>
                  </a:cubicBezTo>
                  <a:cubicBezTo>
                    <a:pt x="3810" y="1047750"/>
                    <a:pt x="2540" y="1045210"/>
                    <a:pt x="1270" y="1041400"/>
                  </a:cubicBezTo>
                  <a:cubicBezTo>
                    <a:pt x="0" y="1037590"/>
                    <a:pt x="0" y="1035050"/>
                    <a:pt x="0" y="1031240"/>
                  </a:cubicBezTo>
                  <a:cubicBezTo>
                    <a:pt x="0" y="1027430"/>
                    <a:pt x="0" y="1023620"/>
                    <a:pt x="0" y="1019810"/>
                  </a:cubicBezTo>
                  <a:cubicBezTo>
                    <a:pt x="0" y="1016000"/>
                    <a:pt x="2540" y="1012190"/>
                    <a:pt x="3810" y="1008380"/>
                  </a:cubicBezTo>
                  <a:cubicBezTo>
                    <a:pt x="5080" y="1004570"/>
                    <a:pt x="6350" y="1002030"/>
                    <a:pt x="8890" y="999490"/>
                  </a:cubicBezTo>
                  <a:cubicBezTo>
                    <a:pt x="11430" y="996950"/>
                    <a:pt x="15240" y="994410"/>
                    <a:pt x="17780" y="991870"/>
                  </a:cubicBezTo>
                  <a:cubicBezTo>
                    <a:pt x="20320" y="989330"/>
                    <a:pt x="22860" y="986790"/>
                    <a:pt x="26670" y="985520"/>
                  </a:cubicBezTo>
                  <a:cubicBezTo>
                    <a:pt x="30480" y="984250"/>
                    <a:pt x="31750" y="984250"/>
                    <a:pt x="38100" y="982980"/>
                  </a:cubicBezTo>
                  <a:cubicBezTo>
                    <a:pt x="73660" y="975360"/>
                    <a:pt x="247650" y="934720"/>
                    <a:pt x="377190" y="910590"/>
                  </a:cubicBezTo>
                  <a:cubicBezTo>
                    <a:pt x="547370" y="878840"/>
                    <a:pt x="764540" y="842010"/>
                    <a:pt x="972820" y="814070"/>
                  </a:cubicBezTo>
                  <a:cubicBezTo>
                    <a:pt x="1200150" y="783590"/>
                    <a:pt x="1446530" y="755650"/>
                    <a:pt x="1686560" y="735330"/>
                  </a:cubicBezTo>
                  <a:cubicBezTo>
                    <a:pt x="1929130" y="715010"/>
                    <a:pt x="2200910" y="703580"/>
                    <a:pt x="2421890" y="693420"/>
                  </a:cubicBezTo>
                  <a:cubicBezTo>
                    <a:pt x="2604770" y="684530"/>
                    <a:pt x="2753360" y="674370"/>
                    <a:pt x="2921000" y="675640"/>
                  </a:cubicBezTo>
                  <a:cubicBezTo>
                    <a:pt x="3091180" y="676910"/>
                    <a:pt x="3274060" y="692150"/>
                    <a:pt x="3435350" y="704850"/>
                  </a:cubicBezTo>
                  <a:cubicBezTo>
                    <a:pt x="3578860" y="716280"/>
                    <a:pt x="3719830" y="730250"/>
                    <a:pt x="3841750" y="746760"/>
                  </a:cubicBezTo>
                  <a:cubicBezTo>
                    <a:pt x="3943350" y="760730"/>
                    <a:pt x="4038600" y="777240"/>
                    <a:pt x="4118610" y="792480"/>
                  </a:cubicBezTo>
                  <a:cubicBezTo>
                    <a:pt x="4180840" y="805180"/>
                    <a:pt x="4239260" y="819150"/>
                    <a:pt x="4284980" y="830580"/>
                  </a:cubicBezTo>
                  <a:cubicBezTo>
                    <a:pt x="4318000" y="838200"/>
                    <a:pt x="4342130" y="839470"/>
                    <a:pt x="4368800" y="852170"/>
                  </a:cubicBezTo>
                  <a:cubicBezTo>
                    <a:pt x="4399280" y="866140"/>
                    <a:pt x="4443730" y="885190"/>
                    <a:pt x="4456430" y="911860"/>
                  </a:cubicBezTo>
                  <a:cubicBezTo>
                    <a:pt x="4467860" y="934720"/>
                    <a:pt x="4462780" y="972820"/>
                    <a:pt x="4447540" y="996950"/>
                  </a:cubicBezTo>
                  <a:cubicBezTo>
                    <a:pt x="4429760" y="1024890"/>
                    <a:pt x="4378960" y="1045210"/>
                    <a:pt x="4347210" y="1060450"/>
                  </a:cubicBezTo>
                  <a:cubicBezTo>
                    <a:pt x="4320540" y="1073150"/>
                    <a:pt x="4287520" y="1082040"/>
                    <a:pt x="4269740" y="1084580"/>
                  </a:cubicBezTo>
                  <a:cubicBezTo>
                    <a:pt x="4260850" y="1085850"/>
                    <a:pt x="4257040" y="1085850"/>
                    <a:pt x="4250690" y="1084580"/>
                  </a:cubicBezTo>
                  <a:cubicBezTo>
                    <a:pt x="4244340" y="1083310"/>
                    <a:pt x="4237990" y="1082040"/>
                    <a:pt x="4231640" y="1079500"/>
                  </a:cubicBezTo>
                  <a:cubicBezTo>
                    <a:pt x="4225290" y="1076960"/>
                    <a:pt x="4220210" y="1073150"/>
                    <a:pt x="4215130" y="1068070"/>
                  </a:cubicBezTo>
                  <a:cubicBezTo>
                    <a:pt x="4210050" y="1064260"/>
                    <a:pt x="4206240" y="1057910"/>
                    <a:pt x="4203700" y="1052830"/>
                  </a:cubicBezTo>
                  <a:cubicBezTo>
                    <a:pt x="4201160" y="1046480"/>
                    <a:pt x="4199890" y="1040130"/>
                    <a:pt x="4198620" y="1033780"/>
                  </a:cubicBezTo>
                  <a:cubicBezTo>
                    <a:pt x="4197350" y="1027430"/>
                    <a:pt x="4197350" y="1021080"/>
                    <a:pt x="4198620" y="1014730"/>
                  </a:cubicBezTo>
                  <a:cubicBezTo>
                    <a:pt x="4199890" y="1008380"/>
                    <a:pt x="4202430" y="1002030"/>
                    <a:pt x="4204970" y="995680"/>
                  </a:cubicBezTo>
                  <a:cubicBezTo>
                    <a:pt x="4207510" y="990600"/>
                    <a:pt x="4211320" y="984250"/>
                    <a:pt x="4216400" y="980440"/>
                  </a:cubicBezTo>
                  <a:cubicBezTo>
                    <a:pt x="4221480" y="976630"/>
                    <a:pt x="4226560" y="972820"/>
                    <a:pt x="4232910" y="970280"/>
                  </a:cubicBezTo>
                  <a:cubicBezTo>
                    <a:pt x="4239260" y="967740"/>
                    <a:pt x="4245610" y="965200"/>
                    <a:pt x="4251960" y="965200"/>
                  </a:cubicBezTo>
                  <a:cubicBezTo>
                    <a:pt x="4258310" y="965200"/>
                    <a:pt x="4264660" y="965200"/>
                    <a:pt x="4271010" y="966470"/>
                  </a:cubicBezTo>
                  <a:cubicBezTo>
                    <a:pt x="4277360" y="967740"/>
                    <a:pt x="4284980" y="970280"/>
                    <a:pt x="4290060" y="974090"/>
                  </a:cubicBezTo>
                  <a:cubicBezTo>
                    <a:pt x="4295140" y="977900"/>
                    <a:pt x="4300220" y="981710"/>
                    <a:pt x="4304030" y="986790"/>
                  </a:cubicBezTo>
                  <a:cubicBezTo>
                    <a:pt x="4307840" y="991870"/>
                    <a:pt x="4311650" y="996950"/>
                    <a:pt x="4314190" y="1003300"/>
                  </a:cubicBezTo>
                  <a:cubicBezTo>
                    <a:pt x="4316730" y="1009650"/>
                    <a:pt x="4318000" y="1016000"/>
                    <a:pt x="4318000" y="1022350"/>
                  </a:cubicBezTo>
                  <a:cubicBezTo>
                    <a:pt x="4318000" y="1028700"/>
                    <a:pt x="4316730" y="1036320"/>
                    <a:pt x="4315460" y="1042670"/>
                  </a:cubicBezTo>
                  <a:cubicBezTo>
                    <a:pt x="4314190" y="1049020"/>
                    <a:pt x="4311650" y="1054100"/>
                    <a:pt x="4307840" y="1059180"/>
                  </a:cubicBezTo>
                  <a:cubicBezTo>
                    <a:pt x="4304030" y="1064260"/>
                    <a:pt x="4298950" y="1069340"/>
                    <a:pt x="4293870" y="1073150"/>
                  </a:cubicBezTo>
                  <a:cubicBezTo>
                    <a:pt x="4288790" y="1076960"/>
                    <a:pt x="4282440" y="1079500"/>
                    <a:pt x="4276090" y="1082040"/>
                  </a:cubicBezTo>
                  <a:cubicBezTo>
                    <a:pt x="4269740" y="1084580"/>
                    <a:pt x="4263390" y="1085850"/>
                    <a:pt x="4257040" y="1085850"/>
                  </a:cubicBezTo>
                  <a:cubicBezTo>
                    <a:pt x="4250690" y="1085850"/>
                    <a:pt x="4244340" y="1084580"/>
                    <a:pt x="4237990" y="1082040"/>
                  </a:cubicBezTo>
                  <a:cubicBezTo>
                    <a:pt x="4231640" y="1079500"/>
                    <a:pt x="4225290" y="1076960"/>
                    <a:pt x="4220210" y="1073150"/>
                  </a:cubicBezTo>
                  <a:cubicBezTo>
                    <a:pt x="4215130" y="1069340"/>
                    <a:pt x="4211320" y="1062990"/>
                    <a:pt x="4207510" y="1057910"/>
                  </a:cubicBezTo>
                  <a:cubicBezTo>
                    <a:pt x="4203700" y="1052830"/>
                    <a:pt x="4201160" y="1046480"/>
                    <a:pt x="4199890" y="1040130"/>
                  </a:cubicBezTo>
                  <a:cubicBezTo>
                    <a:pt x="4198620" y="1033780"/>
                    <a:pt x="4197350" y="1027430"/>
                    <a:pt x="4197350" y="1021080"/>
                  </a:cubicBezTo>
                  <a:cubicBezTo>
                    <a:pt x="4197350" y="1014730"/>
                    <a:pt x="4199890" y="1008380"/>
                    <a:pt x="4202430" y="1002030"/>
                  </a:cubicBezTo>
                  <a:cubicBezTo>
                    <a:pt x="4204970" y="995680"/>
                    <a:pt x="4208780" y="990600"/>
                    <a:pt x="4212590" y="985520"/>
                  </a:cubicBezTo>
                  <a:cubicBezTo>
                    <a:pt x="4216400" y="980440"/>
                    <a:pt x="4222750" y="976630"/>
                    <a:pt x="4227830" y="972820"/>
                  </a:cubicBezTo>
                  <a:cubicBezTo>
                    <a:pt x="4232910" y="970280"/>
                    <a:pt x="4245610" y="966470"/>
                    <a:pt x="4245610" y="966470"/>
                  </a:cubicBezTo>
                  <a:cubicBezTo>
                    <a:pt x="4245610" y="966470"/>
                    <a:pt x="4342130" y="947420"/>
                    <a:pt x="4342130" y="935990"/>
                  </a:cubicBezTo>
                  <a:cubicBezTo>
                    <a:pt x="4342130" y="925830"/>
                    <a:pt x="4297680" y="914400"/>
                    <a:pt x="4267200" y="905510"/>
                  </a:cubicBezTo>
                  <a:cubicBezTo>
                    <a:pt x="4224020" y="891540"/>
                    <a:pt x="4166870" y="880110"/>
                    <a:pt x="4105910" y="868680"/>
                  </a:cubicBezTo>
                  <a:cubicBezTo>
                    <a:pt x="4027170" y="853440"/>
                    <a:pt x="3933190" y="836930"/>
                    <a:pt x="3834130" y="824230"/>
                  </a:cubicBezTo>
                  <a:cubicBezTo>
                    <a:pt x="3713480" y="807720"/>
                    <a:pt x="3573780" y="795020"/>
                    <a:pt x="3431540" y="783590"/>
                  </a:cubicBezTo>
                  <a:cubicBezTo>
                    <a:pt x="3272790" y="770890"/>
                    <a:pt x="3092450" y="755650"/>
                    <a:pt x="2923540" y="754380"/>
                  </a:cubicBezTo>
                  <a:cubicBezTo>
                    <a:pt x="2757170" y="753110"/>
                    <a:pt x="2607310" y="763270"/>
                    <a:pt x="2425700" y="772160"/>
                  </a:cubicBezTo>
                  <a:cubicBezTo>
                    <a:pt x="2205990" y="782320"/>
                    <a:pt x="1936750" y="796290"/>
                    <a:pt x="1695450" y="816610"/>
                  </a:cubicBezTo>
                  <a:cubicBezTo>
                    <a:pt x="1456690" y="836930"/>
                    <a:pt x="1211580" y="863600"/>
                    <a:pt x="986790" y="895350"/>
                  </a:cubicBezTo>
                  <a:cubicBezTo>
                    <a:pt x="779780" y="924560"/>
                    <a:pt x="565150" y="960120"/>
                    <a:pt x="394970" y="994410"/>
                  </a:cubicBezTo>
                  <a:cubicBezTo>
                    <a:pt x="265430" y="1019810"/>
                    <a:pt x="88900" y="1066800"/>
                    <a:pt x="53340" y="1073150"/>
                  </a:cubicBezTo>
                  <a:cubicBezTo>
                    <a:pt x="46990" y="1074420"/>
                    <a:pt x="45720" y="1074420"/>
                    <a:pt x="41910" y="1074420"/>
                  </a:cubicBezTo>
                  <a:cubicBezTo>
                    <a:pt x="38100" y="1074420"/>
                    <a:pt x="35560" y="1073150"/>
                    <a:pt x="31750" y="1071880"/>
                  </a:cubicBezTo>
                  <a:cubicBezTo>
                    <a:pt x="27940" y="1070610"/>
                    <a:pt x="24130" y="1069340"/>
                    <a:pt x="21590" y="1068070"/>
                  </a:cubicBezTo>
                  <a:cubicBezTo>
                    <a:pt x="17780" y="1065530"/>
                    <a:pt x="15240" y="1062990"/>
                    <a:pt x="12700" y="1060450"/>
                  </a:cubicBezTo>
                  <a:cubicBezTo>
                    <a:pt x="10160" y="1057910"/>
                    <a:pt x="7620" y="1054100"/>
                    <a:pt x="6350" y="1051560"/>
                  </a:cubicBezTo>
                  <a:cubicBezTo>
                    <a:pt x="3810" y="1047750"/>
                    <a:pt x="2540" y="1045210"/>
                    <a:pt x="1270" y="1041400"/>
                  </a:cubicBezTo>
                  <a:cubicBezTo>
                    <a:pt x="0" y="1037590"/>
                    <a:pt x="0" y="1035050"/>
                    <a:pt x="0" y="1031240"/>
                  </a:cubicBezTo>
                  <a:cubicBezTo>
                    <a:pt x="0" y="1027430"/>
                    <a:pt x="0" y="1023620"/>
                    <a:pt x="0" y="1019810"/>
                  </a:cubicBezTo>
                  <a:cubicBezTo>
                    <a:pt x="0" y="1016000"/>
                    <a:pt x="2540" y="1012190"/>
                    <a:pt x="3810" y="1008380"/>
                  </a:cubicBezTo>
                  <a:cubicBezTo>
                    <a:pt x="5080" y="1004570"/>
                    <a:pt x="6350" y="1002030"/>
                    <a:pt x="8890" y="999490"/>
                  </a:cubicBezTo>
                  <a:cubicBezTo>
                    <a:pt x="11430" y="996950"/>
                    <a:pt x="15240" y="994410"/>
                    <a:pt x="17780" y="991870"/>
                  </a:cubicBezTo>
                  <a:cubicBezTo>
                    <a:pt x="20320" y="989330"/>
                    <a:pt x="22860" y="986790"/>
                    <a:pt x="26670" y="985520"/>
                  </a:cubicBezTo>
                  <a:cubicBezTo>
                    <a:pt x="30480" y="984250"/>
                    <a:pt x="34290" y="982980"/>
                    <a:pt x="38100" y="982980"/>
                  </a:cubicBezTo>
                  <a:cubicBezTo>
                    <a:pt x="41910" y="982980"/>
                    <a:pt x="45720" y="986790"/>
                    <a:pt x="52070" y="986790"/>
                  </a:cubicBezTo>
                  <a:cubicBezTo>
                    <a:pt x="69850" y="988060"/>
                    <a:pt x="109220" y="980440"/>
                    <a:pt x="147320" y="974090"/>
                  </a:cubicBezTo>
                  <a:cubicBezTo>
                    <a:pt x="203200" y="965200"/>
                    <a:pt x="276860" y="949960"/>
                    <a:pt x="353060" y="934720"/>
                  </a:cubicBezTo>
                  <a:cubicBezTo>
                    <a:pt x="450850" y="914400"/>
                    <a:pt x="566420" y="886460"/>
                    <a:pt x="683260" y="862330"/>
                  </a:cubicBezTo>
                  <a:cubicBezTo>
                    <a:pt x="815340" y="835660"/>
                    <a:pt x="948690" y="811530"/>
                    <a:pt x="1107440" y="782320"/>
                  </a:cubicBezTo>
                  <a:cubicBezTo>
                    <a:pt x="1309370" y="745490"/>
                    <a:pt x="1564640" y="694690"/>
                    <a:pt x="1799590" y="660400"/>
                  </a:cubicBezTo>
                  <a:cubicBezTo>
                    <a:pt x="2043430" y="624840"/>
                    <a:pt x="2308860" y="593090"/>
                    <a:pt x="2545080" y="576580"/>
                  </a:cubicBezTo>
                  <a:cubicBezTo>
                    <a:pt x="2758440" y="561340"/>
                    <a:pt x="2980690" y="547370"/>
                    <a:pt x="3155950" y="558800"/>
                  </a:cubicBezTo>
                  <a:cubicBezTo>
                    <a:pt x="3290570" y="567690"/>
                    <a:pt x="3441700" y="580390"/>
                    <a:pt x="3511550" y="613410"/>
                  </a:cubicBezTo>
                  <a:cubicBezTo>
                    <a:pt x="3547110" y="629920"/>
                    <a:pt x="3569970" y="647700"/>
                    <a:pt x="3580130" y="673100"/>
                  </a:cubicBezTo>
                  <a:cubicBezTo>
                    <a:pt x="3591560" y="701040"/>
                    <a:pt x="3585210" y="751840"/>
                    <a:pt x="3568700" y="777240"/>
                  </a:cubicBezTo>
                  <a:cubicBezTo>
                    <a:pt x="3552190" y="801370"/>
                    <a:pt x="3515360" y="811530"/>
                    <a:pt x="3484880" y="825500"/>
                  </a:cubicBezTo>
                  <a:cubicBezTo>
                    <a:pt x="3450590" y="840740"/>
                    <a:pt x="3412490" y="850900"/>
                    <a:pt x="3371850" y="864870"/>
                  </a:cubicBezTo>
                  <a:cubicBezTo>
                    <a:pt x="3324860" y="881380"/>
                    <a:pt x="3276600" y="897890"/>
                    <a:pt x="3220720" y="918210"/>
                  </a:cubicBezTo>
                  <a:cubicBezTo>
                    <a:pt x="3153410" y="942340"/>
                    <a:pt x="3072130" y="974090"/>
                    <a:pt x="2994660" y="1000760"/>
                  </a:cubicBezTo>
                  <a:cubicBezTo>
                    <a:pt x="2915920" y="1027430"/>
                    <a:pt x="2842260" y="1050290"/>
                    <a:pt x="2752090" y="1078230"/>
                  </a:cubicBezTo>
                  <a:cubicBezTo>
                    <a:pt x="2640330" y="1112520"/>
                    <a:pt x="2509520" y="1158240"/>
                    <a:pt x="2373630" y="1189990"/>
                  </a:cubicBezTo>
                  <a:cubicBezTo>
                    <a:pt x="2217420" y="1225550"/>
                    <a:pt x="1964690" y="1291590"/>
                    <a:pt x="1866900" y="1275080"/>
                  </a:cubicBezTo>
                  <a:cubicBezTo>
                    <a:pt x="1823720" y="1267460"/>
                    <a:pt x="1808480" y="1235710"/>
                    <a:pt x="1778000" y="1226820"/>
                  </a:cubicBezTo>
                  <a:cubicBezTo>
                    <a:pt x="1751330" y="1219200"/>
                    <a:pt x="1727200" y="1223010"/>
                    <a:pt x="1696720" y="1219200"/>
                  </a:cubicBezTo>
                  <a:cubicBezTo>
                    <a:pt x="1658620" y="1214120"/>
                    <a:pt x="1606550" y="1203960"/>
                    <a:pt x="1569720" y="1197610"/>
                  </a:cubicBezTo>
                  <a:cubicBezTo>
                    <a:pt x="1540510" y="1192530"/>
                    <a:pt x="1493520" y="1179830"/>
                    <a:pt x="1492250" y="1182370"/>
                  </a:cubicBezTo>
                  <a:cubicBezTo>
                    <a:pt x="1490980" y="1184910"/>
                    <a:pt x="1537970" y="1203960"/>
                    <a:pt x="1567180" y="1214120"/>
                  </a:cubicBezTo>
                  <a:cubicBezTo>
                    <a:pt x="1605280" y="1228090"/>
                    <a:pt x="1652270" y="1245870"/>
                    <a:pt x="1699260" y="1253490"/>
                  </a:cubicBezTo>
                  <a:cubicBezTo>
                    <a:pt x="1751330" y="1262380"/>
                    <a:pt x="1811020" y="1263650"/>
                    <a:pt x="1868170" y="1262380"/>
                  </a:cubicBezTo>
                  <a:cubicBezTo>
                    <a:pt x="1929130" y="1261110"/>
                    <a:pt x="1993900" y="1256030"/>
                    <a:pt x="2054860" y="1240790"/>
                  </a:cubicBezTo>
                  <a:cubicBezTo>
                    <a:pt x="2118360" y="1225550"/>
                    <a:pt x="2189480" y="1200150"/>
                    <a:pt x="2240280" y="1170940"/>
                  </a:cubicBezTo>
                  <a:cubicBezTo>
                    <a:pt x="2282190" y="1148080"/>
                    <a:pt x="2312670" y="1120140"/>
                    <a:pt x="2343150" y="1089660"/>
                  </a:cubicBezTo>
                  <a:cubicBezTo>
                    <a:pt x="2373630" y="1060450"/>
                    <a:pt x="2411730" y="1024890"/>
                    <a:pt x="2421890" y="991870"/>
                  </a:cubicBezTo>
                  <a:cubicBezTo>
                    <a:pt x="2430780" y="963930"/>
                    <a:pt x="2424430" y="934720"/>
                    <a:pt x="2414270" y="908050"/>
                  </a:cubicBezTo>
                  <a:cubicBezTo>
                    <a:pt x="2401570" y="876300"/>
                    <a:pt x="2374900" y="842010"/>
                    <a:pt x="2345690" y="816610"/>
                  </a:cubicBezTo>
                  <a:cubicBezTo>
                    <a:pt x="2312670" y="788670"/>
                    <a:pt x="2269490" y="773430"/>
                    <a:pt x="2222500" y="750570"/>
                  </a:cubicBezTo>
                  <a:cubicBezTo>
                    <a:pt x="2162810" y="721360"/>
                    <a:pt x="2091690" y="684530"/>
                    <a:pt x="2016760" y="659130"/>
                  </a:cubicBezTo>
                  <a:cubicBezTo>
                    <a:pt x="1932940" y="631190"/>
                    <a:pt x="1835150" y="612140"/>
                    <a:pt x="1741170" y="593090"/>
                  </a:cubicBezTo>
                  <a:cubicBezTo>
                    <a:pt x="1643380" y="574040"/>
                    <a:pt x="1539240" y="558800"/>
                    <a:pt x="1441450" y="547370"/>
                  </a:cubicBezTo>
                  <a:cubicBezTo>
                    <a:pt x="1347470" y="535940"/>
                    <a:pt x="1245870" y="535940"/>
                    <a:pt x="1162050" y="523240"/>
                  </a:cubicBezTo>
                  <a:cubicBezTo>
                    <a:pt x="1092200" y="513080"/>
                    <a:pt x="1033780" y="505460"/>
                    <a:pt x="972820" y="483870"/>
                  </a:cubicBezTo>
                  <a:cubicBezTo>
                    <a:pt x="910590" y="462280"/>
                    <a:pt x="824230" y="436880"/>
                    <a:pt x="791210" y="394970"/>
                  </a:cubicBezTo>
                  <a:cubicBezTo>
                    <a:pt x="765810" y="363220"/>
                    <a:pt x="759460" y="313690"/>
                    <a:pt x="764540" y="278130"/>
                  </a:cubicBezTo>
                  <a:cubicBezTo>
                    <a:pt x="769620" y="245110"/>
                    <a:pt x="793750" y="212090"/>
                    <a:pt x="815340" y="186690"/>
                  </a:cubicBezTo>
                  <a:cubicBezTo>
                    <a:pt x="835660" y="162560"/>
                    <a:pt x="859790" y="146050"/>
                    <a:pt x="890270" y="127000"/>
                  </a:cubicBezTo>
                  <a:cubicBezTo>
                    <a:pt x="928370" y="102870"/>
                    <a:pt x="976630" y="77470"/>
                    <a:pt x="1026160" y="59690"/>
                  </a:cubicBezTo>
                  <a:cubicBezTo>
                    <a:pt x="1079500" y="39370"/>
                    <a:pt x="1139190" y="25400"/>
                    <a:pt x="1200150" y="15240"/>
                  </a:cubicBezTo>
                  <a:cubicBezTo>
                    <a:pt x="1264920" y="5080"/>
                    <a:pt x="1339850" y="0"/>
                    <a:pt x="1402080" y="2540"/>
                  </a:cubicBezTo>
                  <a:cubicBezTo>
                    <a:pt x="1456690" y="5080"/>
                    <a:pt x="1501140" y="12700"/>
                    <a:pt x="1553210" y="22860"/>
                  </a:cubicBezTo>
                  <a:cubicBezTo>
                    <a:pt x="1609090" y="34290"/>
                    <a:pt x="1664970" y="50800"/>
                    <a:pt x="1723390" y="71120"/>
                  </a:cubicBezTo>
                  <a:cubicBezTo>
                    <a:pt x="1789430" y="95250"/>
                    <a:pt x="1903730" y="147320"/>
                    <a:pt x="1931670" y="160020"/>
                  </a:cubicBezTo>
                  <a:cubicBezTo>
                    <a:pt x="1938020" y="163830"/>
                    <a:pt x="1940560" y="163830"/>
                    <a:pt x="1944370" y="166370"/>
                  </a:cubicBezTo>
                  <a:cubicBezTo>
                    <a:pt x="1948180" y="168910"/>
                    <a:pt x="1950720" y="172720"/>
                    <a:pt x="1953260" y="176530"/>
                  </a:cubicBezTo>
                  <a:cubicBezTo>
                    <a:pt x="1955800" y="180340"/>
                    <a:pt x="1958340" y="184150"/>
                    <a:pt x="1960880" y="189230"/>
                  </a:cubicBezTo>
                  <a:cubicBezTo>
                    <a:pt x="1962150" y="193040"/>
                    <a:pt x="1963420" y="198120"/>
                    <a:pt x="1964690" y="203200"/>
                  </a:cubicBezTo>
                  <a:cubicBezTo>
                    <a:pt x="1965960" y="208280"/>
                    <a:pt x="1965960" y="212090"/>
                    <a:pt x="1965960" y="217170"/>
                  </a:cubicBezTo>
                  <a:cubicBezTo>
                    <a:pt x="1965960" y="222250"/>
                    <a:pt x="1964690" y="226060"/>
                    <a:pt x="1963420" y="231140"/>
                  </a:cubicBezTo>
                  <a:cubicBezTo>
                    <a:pt x="1962150" y="236220"/>
                    <a:pt x="1959610" y="240030"/>
                    <a:pt x="1957070" y="243840"/>
                  </a:cubicBezTo>
                  <a:cubicBezTo>
                    <a:pt x="1954530" y="247650"/>
                    <a:pt x="1951990" y="251460"/>
                    <a:pt x="1948180" y="255270"/>
                  </a:cubicBezTo>
                  <a:cubicBezTo>
                    <a:pt x="1945640" y="257810"/>
                    <a:pt x="1941830" y="260350"/>
                    <a:pt x="1938020" y="262890"/>
                  </a:cubicBezTo>
                  <a:cubicBezTo>
                    <a:pt x="1934210" y="265430"/>
                    <a:pt x="1929130" y="267970"/>
                    <a:pt x="1924050" y="269240"/>
                  </a:cubicBezTo>
                  <a:cubicBezTo>
                    <a:pt x="1918970" y="270510"/>
                    <a:pt x="1915160" y="271780"/>
                    <a:pt x="1910080" y="271780"/>
                  </a:cubicBezTo>
                  <a:cubicBezTo>
                    <a:pt x="1905000" y="271780"/>
                    <a:pt x="1901190" y="271780"/>
                    <a:pt x="1896110" y="270510"/>
                  </a:cubicBezTo>
                  <a:cubicBezTo>
                    <a:pt x="1892300" y="269240"/>
                    <a:pt x="1883410" y="266700"/>
                    <a:pt x="1883410" y="266700"/>
                  </a:cubicBezTo>
                </a:path>
              </a:pathLst>
            </a:custGeom>
            <a:solidFill>
              <a:srgbClr val="000000"/>
            </a:solidFill>
            <a:ln cap="sq">
              <a:noFill/>
              <a:prstDash val="solid"/>
              <a:miter/>
            </a:ln>
          </p:spPr>
        </p:sp>
      </p:grpSp>
      <p:grpSp>
        <p:nvGrpSpPr>
          <p:cNvPr name="Group 9" id="9"/>
          <p:cNvGrpSpPr/>
          <p:nvPr/>
        </p:nvGrpSpPr>
        <p:grpSpPr>
          <a:xfrm rot="0">
            <a:off x="6022658" y="8428672"/>
            <a:ext cx="199072" cy="205740"/>
            <a:chOff x="0" y="0"/>
            <a:chExt cx="265430" cy="274320"/>
          </a:xfrm>
        </p:grpSpPr>
        <p:sp>
          <p:nvSpPr>
            <p:cNvPr name="Freeform 10" id="10"/>
            <p:cNvSpPr/>
            <p:nvPr/>
          </p:nvSpPr>
          <p:spPr>
            <a:xfrm flipH="false" flipV="false" rot="0">
              <a:off x="50800" y="49530"/>
              <a:ext cx="165100" cy="175260"/>
            </a:xfrm>
            <a:custGeom>
              <a:avLst/>
              <a:gdLst/>
              <a:ahLst/>
              <a:cxnLst/>
              <a:rect r="r" b="b" t="t" l="l"/>
              <a:pathLst>
                <a:path h="175260" w="165100">
                  <a:moveTo>
                    <a:pt x="146050" y="43180"/>
                  </a:moveTo>
                  <a:cubicBezTo>
                    <a:pt x="158750" y="69850"/>
                    <a:pt x="161290" y="77470"/>
                    <a:pt x="162560" y="85090"/>
                  </a:cubicBezTo>
                  <a:cubicBezTo>
                    <a:pt x="163830" y="92710"/>
                    <a:pt x="163830" y="102870"/>
                    <a:pt x="162560" y="110490"/>
                  </a:cubicBezTo>
                  <a:cubicBezTo>
                    <a:pt x="161290" y="119380"/>
                    <a:pt x="157480" y="127000"/>
                    <a:pt x="153670" y="134620"/>
                  </a:cubicBezTo>
                  <a:cubicBezTo>
                    <a:pt x="149860" y="142240"/>
                    <a:pt x="144780" y="148590"/>
                    <a:pt x="138430" y="153670"/>
                  </a:cubicBezTo>
                  <a:cubicBezTo>
                    <a:pt x="132080" y="158750"/>
                    <a:pt x="124460" y="163830"/>
                    <a:pt x="116840" y="167640"/>
                  </a:cubicBezTo>
                  <a:cubicBezTo>
                    <a:pt x="109220" y="171450"/>
                    <a:pt x="100330" y="172720"/>
                    <a:pt x="92710" y="173990"/>
                  </a:cubicBezTo>
                  <a:cubicBezTo>
                    <a:pt x="83820" y="175260"/>
                    <a:pt x="74930" y="173990"/>
                    <a:pt x="67310" y="171450"/>
                  </a:cubicBezTo>
                  <a:cubicBezTo>
                    <a:pt x="59690" y="168910"/>
                    <a:pt x="50800" y="166370"/>
                    <a:pt x="44450" y="162560"/>
                  </a:cubicBezTo>
                  <a:cubicBezTo>
                    <a:pt x="36830" y="157480"/>
                    <a:pt x="30480" y="151130"/>
                    <a:pt x="25400" y="144780"/>
                  </a:cubicBezTo>
                  <a:cubicBezTo>
                    <a:pt x="20320" y="138430"/>
                    <a:pt x="15240" y="130810"/>
                    <a:pt x="12700" y="123190"/>
                  </a:cubicBezTo>
                  <a:cubicBezTo>
                    <a:pt x="10160" y="115570"/>
                    <a:pt x="8890" y="106680"/>
                    <a:pt x="8890" y="99060"/>
                  </a:cubicBezTo>
                  <a:cubicBezTo>
                    <a:pt x="8890" y="90170"/>
                    <a:pt x="8890" y="81280"/>
                    <a:pt x="11430" y="73660"/>
                  </a:cubicBezTo>
                  <a:cubicBezTo>
                    <a:pt x="13970" y="66040"/>
                    <a:pt x="17780" y="57150"/>
                    <a:pt x="22860" y="50800"/>
                  </a:cubicBezTo>
                  <a:cubicBezTo>
                    <a:pt x="27940" y="44450"/>
                    <a:pt x="34290" y="38100"/>
                    <a:pt x="40640" y="33020"/>
                  </a:cubicBezTo>
                  <a:cubicBezTo>
                    <a:pt x="46990" y="27940"/>
                    <a:pt x="55880" y="24130"/>
                    <a:pt x="63500" y="21590"/>
                  </a:cubicBezTo>
                  <a:cubicBezTo>
                    <a:pt x="71120" y="19050"/>
                    <a:pt x="80010" y="19050"/>
                    <a:pt x="87630" y="19050"/>
                  </a:cubicBezTo>
                  <a:cubicBezTo>
                    <a:pt x="96520" y="19050"/>
                    <a:pt x="105410" y="20320"/>
                    <a:pt x="113030" y="22860"/>
                  </a:cubicBezTo>
                  <a:cubicBezTo>
                    <a:pt x="120650" y="25400"/>
                    <a:pt x="128270" y="30480"/>
                    <a:pt x="134620" y="35560"/>
                  </a:cubicBezTo>
                  <a:cubicBezTo>
                    <a:pt x="140970" y="40640"/>
                    <a:pt x="146050" y="46990"/>
                    <a:pt x="151130" y="54610"/>
                  </a:cubicBezTo>
                  <a:cubicBezTo>
                    <a:pt x="154940" y="60960"/>
                    <a:pt x="158750" y="69850"/>
                    <a:pt x="161290" y="77470"/>
                  </a:cubicBezTo>
                  <a:cubicBezTo>
                    <a:pt x="163830" y="85090"/>
                    <a:pt x="165100" y="93980"/>
                    <a:pt x="163830" y="102870"/>
                  </a:cubicBezTo>
                  <a:cubicBezTo>
                    <a:pt x="162560" y="110490"/>
                    <a:pt x="160020" y="119380"/>
                    <a:pt x="157480" y="127000"/>
                  </a:cubicBezTo>
                  <a:cubicBezTo>
                    <a:pt x="153670" y="134620"/>
                    <a:pt x="149860" y="142240"/>
                    <a:pt x="144780" y="148590"/>
                  </a:cubicBezTo>
                  <a:cubicBezTo>
                    <a:pt x="139700" y="154940"/>
                    <a:pt x="132080" y="160020"/>
                    <a:pt x="124460" y="163830"/>
                  </a:cubicBezTo>
                  <a:cubicBezTo>
                    <a:pt x="116840" y="167640"/>
                    <a:pt x="109220" y="171450"/>
                    <a:pt x="101600" y="172720"/>
                  </a:cubicBezTo>
                  <a:cubicBezTo>
                    <a:pt x="93980" y="173990"/>
                    <a:pt x="85090" y="175260"/>
                    <a:pt x="76200" y="173990"/>
                  </a:cubicBezTo>
                  <a:cubicBezTo>
                    <a:pt x="68580" y="172720"/>
                    <a:pt x="59690" y="170180"/>
                    <a:pt x="52070" y="166370"/>
                  </a:cubicBezTo>
                  <a:cubicBezTo>
                    <a:pt x="44450" y="162560"/>
                    <a:pt x="38100" y="157480"/>
                    <a:pt x="31750" y="151130"/>
                  </a:cubicBezTo>
                  <a:cubicBezTo>
                    <a:pt x="25400" y="144780"/>
                    <a:pt x="16510" y="130810"/>
                    <a:pt x="16510" y="130810"/>
                  </a:cubicBezTo>
                  <a:cubicBezTo>
                    <a:pt x="16510" y="130810"/>
                    <a:pt x="10160" y="118110"/>
                    <a:pt x="7620" y="111760"/>
                  </a:cubicBezTo>
                  <a:cubicBezTo>
                    <a:pt x="5080" y="106680"/>
                    <a:pt x="3810" y="101600"/>
                    <a:pt x="2540" y="95250"/>
                  </a:cubicBezTo>
                  <a:cubicBezTo>
                    <a:pt x="1270" y="88900"/>
                    <a:pt x="0" y="82550"/>
                    <a:pt x="0" y="76200"/>
                  </a:cubicBezTo>
                  <a:cubicBezTo>
                    <a:pt x="0" y="69850"/>
                    <a:pt x="1270" y="64770"/>
                    <a:pt x="2540" y="58420"/>
                  </a:cubicBezTo>
                  <a:cubicBezTo>
                    <a:pt x="3810" y="52070"/>
                    <a:pt x="7620" y="45720"/>
                    <a:pt x="10160" y="40640"/>
                  </a:cubicBezTo>
                  <a:cubicBezTo>
                    <a:pt x="12700" y="35560"/>
                    <a:pt x="16510" y="30480"/>
                    <a:pt x="20320" y="25400"/>
                  </a:cubicBezTo>
                  <a:cubicBezTo>
                    <a:pt x="24130" y="21590"/>
                    <a:pt x="29210" y="17780"/>
                    <a:pt x="34290" y="13970"/>
                  </a:cubicBezTo>
                  <a:cubicBezTo>
                    <a:pt x="39370" y="10160"/>
                    <a:pt x="44450" y="7620"/>
                    <a:pt x="50800" y="5080"/>
                  </a:cubicBezTo>
                  <a:cubicBezTo>
                    <a:pt x="55880" y="2540"/>
                    <a:pt x="62230" y="2540"/>
                    <a:pt x="68580" y="1270"/>
                  </a:cubicBezTo>
                  <a:cubicBezTo>
                    <a:pt x="74930" y="0"/>
                    <a:pt x="81280" y="0"/>
                    <a:pt x="87630" y="1270"/>
                  </a:cubicBezTo>
                  <a:cubicBezTo>
                    <a:pt x="93980" y="2540"/>
                    <a:pt x="100330" y="3810"/>
                    <a:pt x="105410" y="6350"/>
                  </a:cubicBezTo>
                  <a:cubicBezTo>
                    <a:pt x="111760" y="8890"/>
                    <a:pt x="116840" y="11430"/>
                    <a:pt x="121920" y="15240"/>
                  </a:cubicBezTo>
                  <a:cubicBezTo>
                    <a:pt x="127000" y="19050"/>
                    <a:pt x="130810" y="22860"/>
                    <a:pt x="134620" y="27940"/>
                  </a:cubicBezTo>
                  <a:cubicBezTo>
                    <a:pt x="138430" y="33020"/>
                    <a:pt x="146050" y="43180"/>
                    <a:pt x="146050" y="43180"/>
                  </a:cubicBezTo>
                </a:path>
              </a:pathLst>
            </a:custGeom>
            <a:solidFill>
              <a:srgbClr val="000000"/>
            </a:solidFill>
            <a:ln cap="sq">
              <a:noFill/>
              <a:prstDash val="solid"/>
              <a:miter/>
            </a:ln>
          </p:spPr>
        </p:sp>
      </p:grpSp>
      <p:grpSp>
        <p:nvGrpSpPr>
          <p:cNvPr name="Group 11" id="11"/>
          <p:cNvGrpSpPr/>
          <p:nvPr/>
        </p:nvGrpSpPr>
        <p:grpSpPr>
          <a:xfrm rot="0">
            <a:off x="372428" y="9382125"/>
            <a:ext cx="189548" cy="189548"/>
            <a:chOff x="0" y="0"/>
            <a:chExt cx="252730" cy="252730"/>
          </a:xfrm>
        </p:grpSpPr>
        <p:sp>
          <p:nvSpPr>
            <p:cNvPr name="Freeform 12" id="12"/>
            <p:cNvSpPr/>
            <p:nvPr/>
          </p:nvSpPr>
          <p:spPr>
            <a:xfrm flipH="false" flipV="false" rot="0">
              <a:off x="50800" y="48260"/>
              <a:ext cx="148590" cy="154940"/>
            </a:xfrm>
            <a:custGeom>
              <a:avLst/>
              <a:gdLst/>
              <a:ahLst/>
              <a:cxnLst/>
              <a:rect r="r" b="b" t="t" l="l"/>
              <a:pathLst>
                <a:path h="154940" w="148590">
                  <a:moveTo>
                    <a:pt x="148590" y="54610"/>
                  </a:moveTo>
                  <a:cubicBezTo>
                    <a:pt x="148590" y="101600"/>
                    <a:pt x="143510" y="115570"/>
                    <a:pt x="135890" y="124460"/>
                  </a:cubicBezTo>
                  <a:cubicBezTo>
                    <a:pt x="128270" y="133350"/>
                    <a:pt x="116840" y="140970"/>
                    <a:pt x="106680" y="146050"/>
                  </a:cubicBezTo>
                  <a:cubicBezTo>
                    <a:pt x="95250" y="151130"/>
                    <a:pt x="82550" y="154940"/>
                    <a:pt x="71120" y="153670"/>
                  </a:cubicBezTo>
                  <a:cubicBezTo>
                    <a:pt x="59690" y="152400"/>
                    <a:pt x="46990" y="148590"/>
                    <a:pt x="36830" y="142240"/>
                  </a:cubicBezTo>
                  <a:cubicBezTo>
                    <a:pt x="26670" y="135890"/>
                    <a:pt x="16510" y="127000"/>
                    <a:pt x="10160" y="116840"/>
                  </a:cubicBezTo>
                  <a:cubicBezTo>
                    <a:pt x="3810" y="106680"/>
                    <a:pt x="0" y="92710"/>
                    <a:pt x="0" y="81280"/>
                  </a:cubicBezTo>
                  <a:cubicBezTo>
                    <a:pt x="0" y="69850"/>
                    <a:pt x="1270" y="55880"/>
                    <a:pt x="6350" y="45720"/>
                  </a:cubicBezTo>
                  <a:cubicBezTo>
                    <a:pt x="11430" y="34290"/>
                    <a:pt x="20320" y="24130"/>
                    <a:pt x="29210" y="16510"/>
                  </a:cubicBezTo>
                  <a:cubicBezTo>
                    <a:pt x="38100" y="8890"/>
                    <a:pt x="50800" y="5080"/>
                    <a:pt x="62230" y="2540"/>
                  </a:cubicBezTo>
                  <a:cubicBezTo>
                    <a:pt x="73660" y="0"/>
                    <a:pt x="87630" y="0"/>
                    <a:pt x="99060" y="3810"/>
                  </a:cubicBezTo>
                  <a:cubicBezTo>
                    <a:pt x="110490" y="7620"/>
                    <a:pt x="129540" y="22860"/>
                    <a:pt x="129540" y="22860"/>
                  </a:cubicBezTo>
                </a:path>
              </a:pathLst>
            </a:custGeom>
            <a:solidFill>
              <a:srgbClr val="000000"/>
            </a:solidFill>
            <a:ln cap="sq">
              <a:noFill/>
              <a:prstDash val="solid"/>
              <a:miter/>
            </a:ln>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A401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205067" y="-107311"/>
            <a:ext cx="14348658" cy="12769255"/>
            <a:chOff x="0" y="0"/>
            <a:chExt cx="6349238" cy="5650357"/>
          </a:xfrm>
        </p:grpSpPr>
        <p:sp>
          <p:nvSpPr>
            <p:cNvPr name="Freeform 3" id="3"/>
            <p:cNvSpPr/>
            <p:nvPr/>
          </p:nvSpPr>
          <p:spPr>
            <a:xfrm flipH="false" flipV="false" rot="0">
              <a:off x="-1220470" y="-200914"/>
              <a:ext cx="7579741" cy="5919724"/>
            </a:xfrm>
            <a:custGeom>
              <a:avLst/>
              <a:gdLst/>
              <a:ahLst/>
              <a:cxnLst/>
              <a:rect r="r" b="b" t="t" l="l"/>
              <a:pathLst>
                <a:path h="5919724" w="7579741">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2"/>
              <a:stretch>
                <a:fillRect l="-29102" t="0" r="-29102" b="0"/>
              </a:stretch>
            </a:blipFill>
          </p:spPr>
        </p:sp>
      </p:grpSp>
      <p:sp>
        <p:nvSpPr>
          <p:cNvPr name="TextBox 4" id="4"/>
          <p:cNvSpPr txBox="true"/>
          <p:nvPr/>
        </p:nvSpPr>
        <p:spPr>
          <a:xfrm rot="0">
            <a:off x="8798801" y="7509931"/>
            <a:ext cx="11160826" cy="2194066"/>
          </a:xfrm>
          <a:prstGeom prst="rect">
            <a:avLst/>
          </a:prstGeom>
        </p:spPr>
        <p:txBody>
          <a:bodyPr anchor="t" rtlCol="false" tIns="0" lIns="0" bIns="0" rIns="0">
            <a:spAutoFit/>
          </a:bodyPr>
          <a:lstStyle/>
          <a:p>
            <a:pPr>
              <a:lnSpc>
                <a:spcPts val="8686"/>
              </a:lnSpc>
            </a:pPr>
            <a:r>
              <a:rPr lang="en-US" sz="7553">
                <a:solidFill>
                  <a:srgbClr val="FFFFFF"/>
                </a:solidFill>
                <a:latin typeface="Canva Sans Bold"/>
              </a:rPr>
              <a:t>02-</a:t>
            </a:r>
          </a:p>
          <a:p>
            <a:pPr>
              <a:lnSpc>
                <a:spcPts val="8686"/>
              </a:lnSpc>
            </a:pPr>
            <a:r>
              <a:rPr lang="en-US" sz="7553">
                <a:solidFill>
                  <a:srgbClr val="FFFFFF"/>
                </a:solidFill>
                <a:latin typeface="Canva Sans Bold"/>
              </a:rPr>
              <a:t>Services &amp; Offerings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452" r="-49262" b="-38452"/>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0" y="159886"/>
            <a:ext cx="18288000" cy="7828353"/>
          </a:xfrm>
          <a:prstGeom prst="rect">
            <a:avLst/>
          </a:prstGeom>
        </p:spPr>
        <p:txBody>
          <a:bodyPr anchor="t" rtlCol="false" tIns="0" lIns="0" bIns="0" rIns="0">
            <a:spAutoFit/>
          </a:bodyPr>
          <a:lstStyle/>
          <a:p>
            <a:pPr>
              <a:lnSpc>
                <a:spcPts val="5945"/>
              </a:lnSpc>
            </a:pPr>
            <a:r>
              <a:rPr lang="en-US" sz="4247">
                <a:solidFill>
                  <a:srgbClr val="1A401F"/>
                </a:solidFill>
                <a:latin typeface="Nora Bold"/>
              </a:rPr>
              <a:t>2.1 Green Building Certification Consultations</a:t>
            </a:r>
          </a:p>
          <a:p>
            <a:pPr>
              <a:lnSpc>
                <a:spcPts val="4686"/>
              </a:lnSpc>
            </a:pPr>
            <a:r>
              <a:rPr lang="en-US" sz="3347">
                <a:solidFill>
                  <a:srgbClr val="1A401F"/>
                </a:solidFill>
                <a:latin typeface="Lora"/>
              </a:rPr>
              <a:t>Internationally recognized Green Building Rating systems such as</a:t>
            </a:r>
            <a:r>
              <a:rPr lang="en-US" sz="3347">
                <a:solidFill>
                  <a:srgbClr val="1A401F"/>
                </a:solidFill>
                <a:latin typeface="Lora Bold"/>
              </a:rPr>
              <a:t> LEED, BREEAM </a:t>
            </a:r>
            <a:r>
              <a:rPr lang="en-US" sz="3347">
                <a:solidFill>
                  <a:srgbClr val="1A401F"/>
                </a:solidFill>
                <a:latin typeface="Lora"/>
              </a:rPr>
              <a:t>provide standardized, transparent, and objective assessments of your building’s green credentials and a tangible, highly visible showcase of your businesses sustainability credentials and commitment to a better future to your customers, employees and market. </a:t>
            </a:r>
          </a:p>
          <a:p>
            <a:pPr>
              <a:lnSpc>
                <a:spcPts val="4686"/>
              </a:lnSpc>
            </a:pPr>
          </a:p>
          <a:p>
            <a:pPr>
              <a:lnSpc>
                <a:spcPts val="4686"/>
              </a:lnSpc>
            </a:pPr>
            <a:r>
              <a:rPr lang="en-US" sz="3347">
                <a:solidFill>
                  <a:srgbClr val="1A401F"/>
                </a:solidFill>
                <a:latin typeface="Lora"/>
              </a:rPr>
              <a:t>Leading green building certifications such as LEED ,  provide well defined criteria for sustainability in the built environment , aiming to create buildings that regenerate the planet, promote human health and well-being, and aim to do so in a flexible, project-specific manner that aligns with business objectives. LEED evaluates a building's environmental performance in areas such as energy efficiency, water conservation, indoor environmental quality, and sustainable site development. </a:t>
            </a:r>
          </a:p>
          <a:p>
            <a:pPr>
              <a:lnSpc>
                <a:spcPts val="4686"/>
              </a:lnSpc>
            </a:pPr>
          </a:p>
        </p:txBody>
      </p:sp>
      <p:sp>
        <p:nvSpPr>
          <p:cNvPr name="Freeform 3" id="3"/>
          <p:cNvSpPr/>
          <p:nvPr/>
        </p:nvSpPr>
        <p:spPr>
          <a:xfrm flipH="false" flipV="false" rot="0">
            <a:off x="13688548" y="6831258"/>
            <a:ext cx="4237264" cy="3864095"/>
          </a:xfrm>
          <a:custGeom>
            <a:avLst/>
            <a:gdLst/>
            <a:ahLst/>
            <a:cxnLst/>
            <a:rect r="r" b="b" t="t" l="l"/>
            <a:pathLst>
              <a:path h="3864095" w="4237264">
                <a:moveTo>
                  <a:pt x="0" y="0"/>
                </a:moveTo>
                <a:lnTo>
                  <a:pt x="4237264" y="0"/>
                </a:lnTo>
                <a:lnTo>
                  <a:pt x="4237264" y="3864095"/>
                </a:lnTo>
                <a:lnTo>
                  <a:pt x="0" y="3864095"/>
                </a:lnTo>
                <a:lnTo>
                  <a:pt x="0" y="0"/>
                </a:lnTo>
                <a:close/>
              </a:path>
            </a:pathLst>
          </a:custGeom>
          <a:blipFill>
            <a:blip r:embed="rId2"/>
            <a:stretch>
              <a:fillRect l="0" t="-9657" r="0" b="0"/>
            </a:stretch>
          </a:blipFill>
        </p:spPr>
      </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158187"/>
            <a:ext cx="18288000" cy="9378387"/>
          </a:xfrm>
          <a:prstGeom prst="rect">
            <a:avLst/>
          </a:prstGeom>
        </p:spPr>
        <p:txBody>
          <a:bodyPr anchor="t" rtlCol="false" tIns="0" lIns="0" bIns="0" rIns="0">
            <a:spAutoFit/>
          </a:bodyPr>
          <a:lstStyle/>
          <a:p>
            <a:pPr>
              <a:lnSpc>
                <a:spcPts val="4406"/>
              </a:lnSpc>
            </a:pPr>
          </a:p>
          <a:p>
            <a:pPr>
              <a:lnSpc>
                <a:spcPts val="4406"/>
              </a:lnSpc>
            </a:pPr>
            <a:r>
              <a:rPr lang="en-US" sz="3147">
                <a:solidFill>
                  <a:srgbClr val="1A401F"/>
                </a:solidFill>
                <a:latin typeface="Lora"/>
              </a:rPr>
              <a:t>Regneros has worked with stakeholders across the supply chain of the built environment including architects, owners and contractors across the globe to successfully achieve various green building certifications. Key to our clients’ success in achieving Green Building Certification was Regeneros’ bespoke and holistic approach, which duly considered commercial and business specific constraints as well as sustainability objectives. We have  worked with clients to create compliance pathways that are specific to their businesses, geographies, markets and even the preferences of their external customer base. </a:t>
            </a:r>
          </a:p>
          <a:p>
            <a:pPr>
              <a:lnSpc>
                <a:spcPts val="4406"/>
              </a:lnSpc>
            </a:pPr>
          </a:p>
          <a:p>
            <a:pPr>
              <a:lnSpc>
                <a:spcPts val="4406"/>
              </a:lnSpc>
            </a:pPr>
            <a:r>
              <a:rPr lang="en-US" sz="3147">
                <a:solidFill>
                  <a:srgbClr val="1A401F"/>
                </a:solidFill>
                <a:latin typeface="Lora"/>
              </a:rPr>
              <a:t>Regeneros looks to understand and work with our customers to address the different challenges faced by customers in different market segments and geographies in achieving sustainability objectives.  Regeneros has worked with clients to overcome challenges such as: limited waste management infrastructure in their location, assistance in sourcing and identifying building products and materials with sustainable attributes in their local markets, incorporating sustainable design objectives into limited construction budgets , incorporating sustainability strategies into awareness programs that met marketing objectives/ needs of external customers and many, many more.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DAFglfWp5JA</dc:identifier>
  <dcterms:modified xsi:type="dcterms:W3CDTF">2011-08-01T06:04:30Z</dcterms:modified>
  <cp:revision>1</cp:revision>
  <dc:title>Corporate Profile</dc:title>
</cp:coreProperties>
</file>